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" ContentType="image/tif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88" r:id="rId4"/>
    <p:sldId id="259" r:id="rId5"/>
    <p:sldId id="28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90" r:id="rId31"/>
    <p:sldId id="293" r:id="rId32"/>
    <p:sldId id="294" r:id="rId33"/>
    <p:sldId id="295" r:id="rId34"/>
    <p:sldId id="296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599"/>
  </p:normalViewPr>
  <p:slideViewPr>
    <p:cSldViewPr snapToGrid="0" snapToObjects="1">
      <p:cViewPr varScale="1">
        <p:scale>
          <a:sx n="79" d="100"/>
          <a:sy n="79" d="100"/>
        </p:scale>
        <p:origin x="142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508000" y="659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508000" y="408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" name="Shape 15"/>
          <p:cNvSpPr/>
          <p:nvPr/>
        </p:nvSpPr>
        <p:spPr>
          <a:xfrm flipV="1">
            <a:off x="7994302" y="45262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" name="Shape 16"/>
          <p:cNvSpPr>
            <a:spLocks noGrp="1"/>
          </p:cNvSpPr>
          <p:nvPr>
            <p:ph type="body" sz="quarter" idx="13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/>
            </a:lvl1pPr>
          </a:lstStyle>
          <a:p>
            <a:r>
              <a:t>Lorem Ipsum Dolor</a:t>
            </a:r>
          </a:p>
        </p:txBody>
      </p:sp>
      <p:sp>
        <p:nvSpPr>
          <p:cNvPr id="17" name="Shape 17"/>
          <p:cNvSpPr>
            <a:spLocks noGrp="1"/>
          </p:cNvSpPr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Titolo Testo</a:t>
            </a:r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9" name="Shape 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body" sz="quarter" idx="13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sz="3000" i="1"/>
            </a:lvl1pPr>
          </a:lstStyle>
          <a:p>
            <a:r>
              <a:t>–Giovanni Mela</a:t>
            </a:r>
          </a:p>
        </p:txBody>
      </p:sp>
      <p:sp>
        <p:nvSpPr>
          <p:cNvPr id="108" name="Shape 108"/>
          <p:cNvSpPr>
            <a:spLocks noGrp="1"/>
          </p:cNvSpPr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r>
              <a:t>“Inserisci qui una citazione”. </a:t>
            </a:r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olo - In al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7200" cap="all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Titolo Testo</a:t>
            </a:r>
          </a:p>
        </p:txBody>
      </p:sp>
      <p:sp>
        <p:nvSpPr>
          <p:cNvPr id="132" name="Shape 132"/>
          <p:cNvSpPr>
            <a:spLocks noGrp="1"/>
          </p:cNvSpPr>
          <p:nvPr>
            <p:ph type="sldNum" sz="quarter" idx="2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fld id="{86CB4B4D-7CA3-9044-876B-883B54F8677D}" type="slidenum">
              <a:t>‹n.›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Oriz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508000" y="913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508000" y="662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" name="Shape 29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3"/>
          </p:nvPr>
        </p:nvSpPr>
        <p:spPr>
          <a:xfrm>
            <a:off x="508000" y="60960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/>
            </a:lvl1pPr>
          </a:lstStyle>
          <a:p>
            <a:r>
              <a:t>Lorem Ipsum Dolor</a:t>
            </a:r>
          </a:p>
        </p:txBody>
      </p:sp>
      <p:sp>
        <p:nvSpPr>
          <p:cNvPr id="31" name="Shape 31"/>
          <p:cNvSpPr>
            <a:spLocks noGrp="1"/>
          </p:cNvSpPr>
          <p:nvPr>
            <p:ph type="pic" idx="14"/>
          </p:nvPr>
        </p:nvSpPr>
        <p:spPr>
          <a:xfrm>
            <a:off x="596900" y="633461"/>
            <a:ext cx="11811000" cy="520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r>
              <a:t>Titolo Testo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sz="quarter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olo - Centr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42" name="Shape 4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508000" y="4876800"/>
            <a:ext cx="56763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508000" y="2768600"/>
            <a:ext cx="567631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body" sz="quarter" idx="13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sz="2400" i="1"/>
            </a:lvl1pPr>
          </a:lstStyle>
          <a:p>
            <a:r>
              <a:t>Lorem Ipsum Dolor</a:t>
            </a:r>
          </a:p>
        </p:txBody>
      </p:sp>
      <p:sp>
        <p:nvSpPr>
          <p:cNvPr id="52" name="Shape 52"/>
          <p:cNvSpPr>
            <a:spLocks noGrp="1"/>
          </p:cNvSpPr>
          <p:nvPr>
            <p:ph type="pic" sz="half" idx="14"/>
          </p:nvPr>
        </p:nvSpPr>
        <p:spPr>
          <a:xfrm>
            <a:off x="6818219" y="647699"/>
            <a:ext cx="5588001" cy="8331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r>
              <a:t>Titolo Testo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55" name="Shape 5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- In al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63" name="Shape 6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/>
          </p:cNvSpPr>
          <p:nvPr>
            <p:ph type="pic" sz="half" idx="13"/>
          </p:nvPr>
        </p:nvSpPr>
        <p:spPr>
          <a:xfrm>
            <a:off x="6819900" y="2654300"/>
            <a:ext cx="5588000" cy="635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82" name="Shape 8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/>
          </p:cNvSpPr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pic" sz="quarter" idx="13"/>
          </p:nvPr>
        </p:nvSpPr>
        <p:spPr>
          <a:xfrm>
            <a:off x="6856319" y="4772799"/>
            <a:ext cx="5499101" cy="422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pic" sz="quarter" idx="14"/>
          </p:nvPr>
        </p:nvSpPr>
        <p:spPr>
          <a:xfrm>
            <a:off x="6860562" y="609600"/>
            <a:ext cx="5499101" cy="3530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9" name="Shape 99"/>
          <p:cNvSpPr>
            <a:spLocks noGrp="1"/>
          </p:cNvSpPr>
          <p:nvPr>
            <p:ph type="pic" sz="half" idx="15"/>
          </p:nvPr>
        </p:nvSpPr>
        <p:spPr>
          <a:xfrm>
            <a:off x="557119" y="609599"/>
            <a:ext cx="5588001" cy="83947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08000" y="21717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/>
          <p:nvPr/>
        </p:nvSpPr>
        <p:spPr>
          <a:xfrm>
            <a:off x="508000" y="6350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Titolo Testo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fld id="{86CB4B4D-7CA3-9044-876B-883B54F8677D}" type="slidenum">
              <a:t>‹n.›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228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457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685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9144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11430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1371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1600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1828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9398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4097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18796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23495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28194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32893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37592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42291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sz="3600" b="0" i="0" u="none" strike="noStrike" cap="none" spc="0" baseline="0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4" Type="http://schemas.openxmlformats.org/officeDocument/2006/relationships/image" Target="../media/image29.t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t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4" Type="http://schemas.openxmlformats.org/officeDocument/2006/relationships/image" Target="../media/image8.tif"/><Relationship Id="rId5" Type="http://schemas.openxmlformats.org/officeDocument/2006/relationships/image" Target="../media/image4.t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Software Engineering 2 Project</a:t>
            </a:r>
          </a:p>
        </p:txBody>
      </p:sp>
      <p:sp>
        <p:nvSpPr>
          <p:cNvPr id="142" name="Shape 142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000"/>
            </a:lvl1pPr>
          </a:lstStyle>
          <a:p>
            <a:r>
              <a:t>Power Enjoy</a:t>
            </a:r>
          </a:p>
        </p:txBody>
      </p:sp>
      <p:sp>
        <p:nvSpPr>
          <p:cNvPr id="143" name="Shape 143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000" i="1"/>
            </a:pPr>
            <a:r>
              <a:t>Niccolo’ Raspa</a:t>
            </a:r>
          </a:p>
          <a:p>
            <a:pPr>
              <a:defRPr sz="3000" i="1"/>
            </a:pPr>
            <a:r>
              <a:t>Matteo Marinelli</a:t>
            </a:r>
          </a:p>
        </p:txBody>
      </p:sp>
      <p:pic>
        <p:nvPicPr>
          <p:cNvPr id="144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83250" y="1333500"/>
            <a:ext cx="5956300" cy="2705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polimi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7718" y="230981"/>
            <a:ext cx="1952080" cy="1952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highleve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5497" y="711858"/>
            <a:ext cx="12113806" cy="83298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Application Layer</a:t>
            </a:r>
          </a:p>
        </p:txBody>
      </p:sp>
      <p:sp>
        <p:nvSpPr>
          <p:cNvPr id="197" name="Shape 197"/>
          <p:cNvSpPr>
            <a:spLocks noGrp="1"/>
          </p:cNvSpPr>
          <p:nvPr>
            <p:ph type="body" sz="quarter" idx="1"/>
          </p:nvPr>
        </p:nvSpPr>
        <p:spPr>
          <a:xfrm>
            <a:off x="508000" y="2155825"/>
            <a:ext cx="11988800" cy="1219200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0" indent="0" defTabSz="443484">
              <a:lnSpc>
                <a:spcPts val="3000"/>
              </a:lnSpc>
              <a:spcBef>
                <a:spcPts val="1100"/>
              </a:spcBef>
              <a:buClrTx/>
              <a:buSzTx/>
              <a:buFontTx/>
              <a:buNone/>
              <a:defRPr sz="1293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endParaRPr sz="1164"/>
          </a:p>
          <a:p>
            <a:pPr marL="84405" indent="-84405" defTabSz="443484">
              <a:lnSpc>
                <a:spcPts val="4200"/>
              </a:lnSpc>
              <a:spcBef>
                <a:spcPts val="1100"/>
              </a:spcBef>
              <a:defRPr sz="2328">
                <a:solidFill>
                  <a:srgbClr val="000000"/>
                </a:solidFill>
              </a:defRPr>
            </a:pPr>
            <a:r>
              <a:rPr sz="1164"/>
              <a:t> </a:t>
            </a:r>
            <a:r>
              <a:t>This components implements the logic of the Power Enjoy Application, it’s the core of our business </a:t>
            </a:r>
          </a:p>
        </p:txBody>
      </p:sp>
      <p:pic>
        <p:nvPicPr>
          <p:cNvPr id="198" name="ControlComponent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7850" y="3359150"/>
            <a:ext cx="6769100" cy="6134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Application Layer - Implementation</a:t>
            </a:r>
          </a:p>
        </p:txBody>
      </p:sp>
      <p:sp>
        <p:nvSpPr>
          <p:cNvPr id="201" name="Shape 201"/>
          <p:cNvSpPr>
            <a:spLocks noGrp="1"/>
          </p:cNvSpPr>
          <p:nvPr>
            <p:ph type="body" idx="1"/>
          </p:nvPr>
        </p:nvSpPr>
        <p:spPr>
          <a:xfrm>
            <a:off x="508000" y="2155825"/>
            <a:ext cx="11988800" cy="6909644"/>
          </a:xfrm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100938" indent="-100938" defTabSz="265175">
              <a:lnSpc>
                <a:spcPts val="3600"/>
              </a:lnSpc>
              <a:spcBef>
                <a:spcPts val="600"/>
              </a:spcBef>
              <a:defRPr sz="2320" b="1">
                <a:solidFill>
                  <a:srgbClr val="000000"/>
                </a:solidFill>
              </a:defRPr>
            </a:pPr>
            <a:endParaRPr sz="11200" dirty="0"/>
          </a:p>
          <a:p>
            <a:pPr marL="100938" indent="-100938" defTabSz="265175">
              <a:lnSpc>
                <a:spcPts val="3600"/>
              </a:lnSpc>
              <a:spcBef>
                <a:spcPts val="600"/>
              </a:spcBef>
              <a:defRPr sz="2320" b="1">
                <a:solidFill>
                  <a:srgbClr val="000000"/>
                </a:solidFill>
              </a:defRPr>
            </a:pPr>
            <a:r>
              <a:rPr sz="11200" dirty="0"/>
              <a:t> Java Enterprise Edition 7 (JEE)</a:t>
            </a:r>
          </a:p>
          <a:p>
            <a:pPr marL="373480" lvl="1" indent="-100938" defTabSz="265175">
              <a:lnSpc>
                <a:spcPts val="3600"/>
              </a:lnSpc>
              <a:spcBef>
                <a:spcPts val="600"/>
              </a:spcBef>
              <a:defRPr sz="2320">
                <a:solidFill>
                  <a:srgbClr val="000000"/>
                </a:solidFill>
              </a:defRPr>
            </a:pPr>
            <a:r>
              <a:rPr sz="11200" dirty="0"/>
              <a:t>Modular Components</a:t>
            </a:r>
          </a:p>
          <a:p>
            <a:pPr marL="373480" lvl="1" indent="-100938" defTabSz="265175">
              <a:lnSpc>
                <a:spcPts val="3600"/>
              </a:lnSpc>
              <a:spcBef>
                <a:spcPts val="600"/>
              </a:spcBef>
              <a:defRPr sz="2320">
                <a:solidFill>
                  <a:srgbClr val="000000"/>
                </a:solidFill>
              </a:defRPr>
            </a:pPr>
            <a:r>
              <a:rPr sz="11200" dirty="0"/>
              <a:t>Large Scale</a:t>
            </a:r>
          </a:p>
          <a:p>
            <a:pPr marL="373480" lvl="1" indent="-100938" defTabSz="265175">
              <a:lnSpc>
                <a:spcPts val="3600"/>
              </a:lnSpc>
              <a:spcBef>
                <a:spcPts val="600"/>
              </a:spcBef>
              <a:defRPr sz="2320">
                <a:solidFill>
                  <a:srgbClr val="000000"/>
                </a:solidFill>
              </a:defRPr>
            </a:pPr>
            <a:r>
              <a:rPr sz="11200" dirty="0"/>
              <a:t>Multi Tiered</a:t>
            </a:r>
          </a:p>
          <a:p>
            <a:pPr marL="373480" lvl="1" indent="-100938" defTabSz="265175">
              <a:lnSpc>
                <a:spcPts val="3600"/>
              </a:lnSpc>
              <a:spcBef>
                <a:spcPts val="600"/>
              </a:spcBef>
              <a:defRPr sz="2320">
                <a:solidFill>
                  <a:srgbClr val="000000"/>
                </a:solidFill>
              </a:defRPr>
            </a:pPr>
            <a:r>
              <a:rPr sz="11200" dirty="0"/>
              <a:t>Scalable </a:t>
            </a:r>
            <a:br>
              <a:rPr sz="11200" dirty="0"/>
            </a:br>
            <a:endParaRPr sz="11200" dirty="0"/>
          </a:p>
          <a:p>
            <a:pPr marL="100938" indent="-100938" defTabSz="265175">
              <a:lnSpc>
                <a:spcPts val="3600"/>
              </a:lnSpc>
              <a:spcBef>
                <a:spcPts val="600"/>
              </a:spcBef>
              <a:defRPr sz="2320" b="1">
                <a:solidFill>
                  <a:srgbClr val="000000"/>
                </a:solidFill>
              </a:defRPr>
            </a:pPr>
            <a:r>
              <a:rPr sz="11200" dirty="0"/>
              <a:t> Enterprise Java Beans (EJB)</a:t>
            </a:r>
          </a:p>
          <a:p>
            <a:pPr marL="373480" lvl="1" indent="-100938" defTabSz="265175">
              <a:lnSpc>
                <a:spcPts val="3600"/>
              </a:lnSpc>
              <a:spcBef>
                <a:spcPts val="600"/>
              </a:spcBef>
              <a:defRPr sz="2320">
                <a:solidFill>
                  <a:srgbClr val="000000"/>
                </a:solidFill>
              </a:defRPr>
            </a:pPr>
            <a:r>
              <a:rPr sz="11200" dirty="0"/>
              <a:t>Encapsulate Business Logic</a:t>
            </a:r>
            <a:br>
              <a:rPr sz="11200" dirty="0"/>
            </a:br>
            <a:endParaRPr sz="11200" dirty="0"/>
          </a:p>
          <a:p>
            <a:pPr marL="100938" indent="-100938" defTabSz="265175">
              <a:lnSpc>
                <a:spcPts val="3600"/>
              </a:lnSpc>
              <a:spcBef>
                <a:spcPts val="600"/>
              </a:spcBef>
              <a:defRPr sz="2320" b="1">
                <a:solidFill>
                  <a:srgbClr val="000000"/>
                </a:solidFill>
              </a:defRPr>
            </a:pPr>
            <a:r>
              <a:rPr sz="11200" dirty="0"/>
              <a:t> GlassFish as Application Server</a:t>
            </a:r>
          </a:p>
          <a:p>
            <a:pPr marL="373480" lvl="1" indent="-100938" defTabSz="265175">
              <a:lnSpc>
                <a:spcPts val="3600"/>
              </a:lnSpc>
              <a:spcBef>
                <a:spcPts val="600"/>
              </a:spcBef>
              <a:defRPr sz="2320">
                <a:solidFill>
                  <a:srgbClr val="000000"/>
                </a:solidFill>
              </a:defRPr>
            </a:pPr>
            <a:r>
              <a:rPr sz="11200" dirty="0"/>
              <a:t>Supports JEE7</a:t>
            </a:r>
          </a:p>
          <a:p>
            <a:pPr marL="373480" lvl="1" indent="-100938" defTabSz="265175">
              <a:lnSpc>
                <a:spcPts val="3600"/>
              </a:lnSpc>
              <a:spcBef>
                <a:spcPts val="600"/>
              </a:spcBef>
              <a:defRPr sz="2320">
                <a:solidFill>
                  <a:srgbClr val="000000"/>
                </a:solidFill>
              </a:defRPr>
            </a:pPr>
            <a:r>
              <a:rPr sz="11200" dirty="0"/>
              <a:t>Additional Features (Security, Load Balancing)</a:t>
            </a:r>
          </a:p>
          <a:p>
            <a:pPr marL="265175" lvl="3" indent="132587" defTabSz="265175">
              <a:lnSpc>
                <a:spcPts val="1700"/>
              </a:lnSpc>
              <a:spcBef>
                <a:spcPts val="700"/>
              </a:spcBef>
              <a:buClrTx/>
              <a:buSzTx/>
              <a:buFontTx/>
              <a:buNone/>
              <a:tabLst>
                <a:tab pos="76200" algn="l"/>
                <a:tab pos="254000" algn="l"/>
              </a:tabLst>
              <a:defRPr sz="773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dirty="0"/>
              <a:t/>
            </a:r>
            <a:br>
              <a:rPr dirty="0"/>
            </a:br>
            <a:endParaRPr dirty="0"/>
          </a:p>
          <a:p>
            <a:pPr marL="601159" lvl="2" indent="-56075" defTabSz="265175">
              <a:lnSpc>
                <a:spcPts val="1700"/>
              </a:lnSpc>
              <a:spcBef>
                <a:spcPts val="700"/>
              </a:spcBef>
              <a:tabLst>
                <a:tab pos="76200" algn="l"/>
                <a:tab pos="254000" algn="l"/>
              </a:tabLst>
              <a:defRPr sz="773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defRPr>
            </a:pPr>
            <a:endParaRPr dirty="0"/>
          </a:p>
        </p:txBody>
      </p:sp>
      <p:pic>
        <p:nvPicPr>
          <p:cNvPr id="20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26372" y="2648025"/>
            <a:ext cx="2963778" cy="1486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72724" y="4697061"/>
            <a:ext cx="1271076" cy="1827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09100" y="7004050"/>
            <a:ext cx="1524000" cy="152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Client Layer</a:t>
            </a:r>
          </a:p>
        </p:txBody>
      </p:sp>
      <p:sp>
        <p:nvSpPr>
          <p:cNvPr id="210" name="Shape 21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4231" indent="-324231" defTabSz="403097">
              <a:spcBef>
                <a:spcPts val="1600"/>
              </a:spcBef>
              <a:defRPr sz="2484" b="1"/>
            </a:pPr>
            <a:r>
              <a:t>Considerations:</a:t>
            </a:r>
          </a:p>
          <a:p>
            <a:pPr marL="648462" lvl="1" indent="-324231" defTabSz="403097">
              <a:spcBef>
                <a:spcPts val="1600"/>
              </a:spcBef>
              <a:defRPr sz="2484"/>
            </a:pPr>
            <a:r>
              <a:t>Mobility In Mind</a:t>
            </a:r>
          </a:p>
          <a:p>
            <a:pPr marL="648462" lvl="1" indent="-324231" defTabSz="403097">
              <a:spcBef>
                <a:spcPts val="1600"/>
              </a:spcBef>
              <a:defRPr sz="2484"/>
            </a:pPr>
            <a:r>
              <a:t>Mobile First</a:t>
            </a:r>
          </a:p>
          <a:p>
            <a:pPr marL="324231" indent="-324231" defTabSz="403097">
              <a:spcBef>
                <a:spcPts val="1600"/>
              </a:spcBef>
              <a:defRPr sz="2484" b="1"/>
            </a:pPr>
            <a:r>
              <a:t>Expected Functionalities:</a:t>
            </a:r>
          </a:p>
          <a:p>
            <a:pPr marL="648462" lvl="1" indent="-324231" defTabSz="403097">
              <a:spcBef>
                <a:spcPts val="1600"/>
              </a:spcBef>
              <a:defRPr sz="2484"/>
            </a:pPr>
            <a:r>
              <a:t>Registration</a:t>
            </a:r>
          </a:p>
          <a:p>
            <a:pPr marL="648462" lvl="1" indent="-324231" defTabSz="403097">
              <a:spcBef>
                <a:spcPts val="1600"/>
              </a:spcBef>
              <a:defRPr sz="2484"/>
            </a:pPr>
            <a:r>
              <a:t>Login</a:t>
            </a:r>
          </a:p>
          <a:p>
            <a:pPr marL="648462" lvl="1" indent="-324231" defTabSz="403097">
              <a:spcBef>
                <a:spcPts val="1600"/>
              </a:spcBef>
              <a:defRPr sz="2484"/>
            </a:pPr>
            <a:r>
              <a:t>Edit Profile </a:t>
            </a:r>
          </a:p>
          <a:p>
            <a:pPr marL="648462" lvl="1" indent="-324231" defTabSz="403097">
              <a:spcBef>
                <a:spcPts val="1600"/>
              </a:spcBef>
              <a:defRPr sz="2484"/>
            </a:pPr>
            <a:r>
              <a:t>See Recent Rides</a:t>
            </a:r>
          </a:p>
          <a:p>
            <a:pPr marL="648462" lvl="1" indent="-324231" defTabSz="403097">
              <a:spcBef>
                <a:spcPts val="1600"/>
              </a:spcBef>
              <a:defRPr sz="2484"/>
            </a:pPr>
            <a:r>
              <a:t>Reservation/Ride</a:t>
            </a:r>
          </a:p>
          <a:p>
            <a:pPr marL="648462" lvl="1" indent="-324231" defTabSz="403097">
              <a:spcBef>
                <a:spcPts val="1600"/>
              </a:spcBef>
              <a:defRPr sz="2484"/>
            </a:pPr>
            <a:r>
              <a:t>Make Payment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Client Layer</a:t>
            </a:r>
          </a:p>
        </p:txBody>
      </p:sp>
      <p:sp>
        <p:nvSpPr>
          <p:cNvPr id="213" name="Shape 21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4231" indent="-324231" defTabSz="403097">
              <a:spcBef>
                <a:spcPts val="1600"/>
              </a:spcBef>
              <a:defRPr sz="2484" b="1"/>
            </a:pPr>
            <a:r>
              <a:t>Considerations:</a:t>
            </a:r>
          </a:p>
          <a:p>
            <a:pPr marL="648462" lvl="1" indent="-324231" defTabSz="403097">
              <a:spcBef>
                <a:spcPts val="1600"/>
              </a:spcBef>
              <a:defRPr sz="2484"/>
            </a:pPr>
            <a:r>
              <a:t>Mobility In Mind</a:t>
            </a:r>
          </a:p>
          <a:p>
            <a:pPr marL="648462" lvl="1" indent="-324231" defTabSz="403097">
              <a:spcBef>
                <a:spcPts val="1600"/>
              </a:spcBef>
              <a:defRPr sz="2484"/>
            </a:pPr>
            <a:r>
              <a:t>Mobile First</a:t>
            </a:r>
          </a:p>
          <a:p>
            <a:pPr marL="324231" indent="-324231" defTabSz="403097">
              <a:spcBef>
                <a:spcPts val="1600"/>
              </a:spcBef>
              <a:defRPr sz="2484" b="1"/>
            </a:pPr>
            <a:r>
              <a:t>Expected Functionalities:</a:t>
            </a:r>
          </a:p>
          <a:p>
            <a:pPr marL="648462" lvl="1" indent="-324231" defTabSz="403097">
              <a:spcBef>
                <a:spcPts val="1600"/>
              </a:spcBef>
              <a:defRPr sz="2484"/>
            </a:pPr>
            <a:r>
              <a:t>Registration</a:t>
            </a:r>
          </a:p>
          <a:p>
            <a:pPr marL="648462" lvl="1" indent="-324231" defTabSz="403097">
              <a:spcBef>
                <a:spcPts val="1600"/>
              </a:spcBef>
              <a:defRPr sz="2484"/>
            </a:pPr>
            <a:r>
              <a:t>Login</a:t>
            </a:r>
          </a:p>
          <a:p>
            <a:pPr marL="648462" lvl="1" indent="-324231" defTabSz="403097">
              <a:spcBef>
                <a:spcPts val="1600"/>
              </a:spcBef>
              <a:defRPr sz="2484"/>
            </a:pPr>
            <a:r>
              <a:t>Edit Profile </a:t>
            </a:r>
          </a:p>
          <a:p>
            <a:pPr marL="648462" lvl="1" indent="-324231" defTabSz="403097">
              <a:spcBef>
                <a:spcPts val="1600"/>
              </a:spcBef>
              <a:defRPr sz="2484"/>
            </a:pPr>
            <a:r>
              <a:t>See Recent Rides</a:t>
            </a:r>
          </a:p>
          <a:p>
            <a:pPr marL="648462" lvl="1" indent="-324231" defTabSz="403097">
              <a:spcBef>
                <a:spcPts val="1600"/>
              </a:spcBef>
              <a:defRPr sz="2484"/>
            </a:pPr>
            <a:r>
              <a:t>Reservation/Ride</a:t>
            </a:r>
          </a:p>
          <a:p>
            <a:pPr marL="648462" lvl="1" indent="-324231" defTabSz="403097">
              <a:spcBef>
                <a:spcPts val="1600"/>
              </a:spcBef>
              <a:defRPr sz="2484"/>
            </a:pPr>
            <a:r>
              <a:t>Make Payment</a:t>
            </a:r>
          </a:p>
        </p:txBody>
      </p:sp>
      <p:sp>
        <p:nvSpPr>
          <p:cNvPr id="214" name="Shape 214"/>
          <p:cNvSpPr/>
          <p:nvPr/>
        </p:nvSpPr>
        <p:spPr>
          <a:xfrm>
            <a:off x="4034736" y="4406899"/>
            <a:ext cx="871328" cy="309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7900"/>
            </a:lvl1pPr>
          </a:lstStyle>
          <a:p>
            <a:r>
              <a:t>}</a:t>
            </a:r>
          </a:p>
        </p:txBody>
      </p:sp>
      <p:sp>
        <p:nvSpPr>
          <p:cNvPr id="215" name="Shape 215"/>
          <p:cNvSpPr/>
          <p:nvPr/>
        </p:nvSpPr>
        <p:spPr>
          <a:xfrm>
            <a:off x="4180644" y="6908800"/>
            <a:ext cx="579512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1000"/>
            </a:lvl1pPr>
          </a:lstStyle>
          <a:p>
            <a:r>
              <a:t>}</a:t>
            </a:r>
          </a:p>
        </p:txBody>
      </p:sp>
      <p:sp>
        <p:nvSpPr>
          <p:cNvPr id="216" name="Shape 216"/>
          <p:cNvSpPr/>
          <p:nvPr/>
        </p:nvSpPr>
        <p:spPr>
          <a:xfrm>
            <a:off x="5025640" y="5842000"/>
            <a:ext cx="3537720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Profile Management</a:t>
            </a:r>
          </a:p>
        </p:txBody>
      </p:sp>
      <p:sp>
        <p:nvSpPr>
          <p:cNvPr id="217" name="Shape 217"/>
          <p:cNvSpPr/>
          <p:nvPr/>
        </p:nvSpPr>
        <p:spPr>
          <a:xfrm>
            <a:off x="5082827" y="7581900"/>
            <a:ext cx="212794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Car Sharing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Client Layer - Mobile App</a:t>
            </a:r>
          </a:p>
        </p:txBody>
      </p:sp>
      <p:pic>
        <p:nvPicPr>
          <p:cNvPr id="220" name="mobil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692" y="2654352"/>
            <a:ext cx="2945487" cy="6045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mobil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0807" y="2654352"/>
            <a:ext cx="2945486" cy="6045096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222"/>
          <p:cNvSpPr/>
          <p:nvPr/>
        </p:nvSpPr>
        <p:spPr>
          <a:xfrm>
            <a:off x="6796521" y="3047999"/>
            <a:ext cx="5919342" cy="505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939800" lvl="1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200"/>
            </a:pPr>
            <a:r>
              <a:t>Mobile App implements</a:t>
            </a:r>
            <a:br/>
            <a:r>
              <a:t>all expected functionalities</a:t>
            </a:r>
          </a:p>
          <a:p>
            <a:pPr marL="939800" lvl="1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200"/>
            </a:pPr>
            <a:r>
              <a:t>Mobile First but not Mobile Only:</a:t>
            </a:r>
          </a:p>
          <a:p>
            <a:pPr marL="1409700" lvl="2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200"/>
            </a:pPr>
            <a:r>
              <a:t>visibility</a:t>
            </a:r>
          </a:p>
          <a:p>
            <a:pPr marL="1409700" lvl="2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200"/>
            </a:pPr>
            <a:r>
              <a:t>accessibility</a:t>
            </a:r>
          </a:p>
          <a:p>
            <a:pPr marL="1409700" lvl="2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200"/>
            </a:pPr>
            <a:r>
              <a:t>scalability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Client Layer - Web Server</a:t>
            </a:r>
          </a:p>
        </p:txBody>
      </p:sp>
      <p:sp>
        <p:nvSpPr>
          <p:cNvPr id="225" name="Shape 225"/>
          <p:cNvSpPr/>
          <p:nvPr/>
        </p:nvSpPr>
        <p:spPr>
          <a:xfrm>
            <a:off x="7665330" y="4559299"/>
            <a:ext cx="5329933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939800" lvl="1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200"/>
            </a:pPr>
            <a:r>
              <a:t>Support to Mobile App</a:t>
            </a:r>
            <a:br/>
            <a:endParaRPr/>
          </a:p>
          <a:p>
            <a:pPr marL="939800" lvl="1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3200"/>
            </a:pPr>
            <a:r>
              <a:t>New Tier?</a:t>
            </a:r>
          </a:p>
        </p:txBody>
      </p:sp>
      <p:pic>
        <p:nvPicPr>
          <p:cNvPr id="226" name="web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931" y="3068640"/>
            <a:ext cx="7333461" cy="47208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4ti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6432" y="547771"/>
            <a:ext cx="9151936" cy="82784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Client Layer - Implementation</a:t>
            </a:r>
          </a:p>
        </p:txBody>
      </p:sp>
      <p:sp>
        <p:nvSpPr>
          <p:cNvPr id="231" name="Shape 23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9415" indent="-399415" defTabSz="496570">
              <a:spcBef>
                <a:spcPts val="2000"/>
              </a:spcBef>
              <a:defRPr sz="3060" b="1"/>
            </a:pPr>
            <a:r>
              <a:t>Web Server:</a:t>
            </a:r>
          </a:p>
          <a:p>
            <a:pPr marL="798830" lvl="1" indent="-399415" defTabSz="496570">
              <a:spcBef>
                <a:spcPts val="2000"/>
              </a:spcBef>
              <a:defRPr sz="3060"/>
            </a:pPr>
            <a:r>
              <a:t>GlassFist with Java Server Pages</a:t>
            </a:r>
          </a:p>
          <a:p>
            <a:pPr marL="798830" lvl="1" indent="-399415" defTabSz="496570">
              <a:spcBef>
                <a:spcPts val="2000"/>
              </a:spcBef>
              <a:defRPr sz="3060"/>
            </a:pPr>
            <a:r>
              <a:t>Communication to Application Server via RESTful APIs</a:t>
            </a:r>
          </a:p>
          <a:p>
            <a:pPr marL="399415" indent="-399415" defTabSz="496570">
              <a:spcBef>
                <a:spcPts val="2000"/>
              </a:spcBef>
              <a:defRPr sz="3060" b="1"/>
            </a:pPr>
            <a:r>
              <a:t>Mobile App:</a:t>
            </a:r>
          </a:p>
          <a:p>
            <a:pPr marL="798830" lvl="1" indent="-399415" defTabSz="496570">
              <a:spcBef>
                <a:spcPts val="2000"/>
              </a:spcBef>
              <a:defRPr sz="3060"/>
            </a:pPr>
            <a:r>
              <a:t>Cordova</a:t>
            </a:r>
          </a:p>
          <a:p>
            <a:pPr marL="798830" lvl="1" indent="-399415" defTabSz="496570">
              <a:spcBef>
                <a:spcPts val="2000"/>
              </a:spcBef>
              <a:defRPr sz="3060"/>
            </a:pPr>
            <a:r>
              <a:t>Cost Effective: free </a:t>
            </a:r>
          </a:p>
          <a:p>
            <a:pPr marL="798830" lvl="1" indent="-399415" defTabSz="496570">
              <a:spcBef>
                <a:spcPts val="2000"/>
              </a:spcBef>
              <a:defRPr sz="3060"/>
            </a:pPr>
            <a:r>
              <a:t>Easy to modify: open source</a:t>
            </a:r>
          </a:p>
          <a:p>
            <a:pPr marL="798830" lvl="1" indent="-399415" defTabSz="496570">
              <a:spcBef>
                <a:spcPts val="2000"/>
              </a:spcBef>
              <a:defRPr sz="3060"/>
            </a:pPr>
            <a:r>
              <a:t>Resource Effective: target multiple devices with one codebase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Some Problems…</a:t>
            </a:r>
          </a:p>
        </p:txBody>
      </p:sp>
      <p:sp>
        <p:nvSpPr>
          <p:cNvPr id="234" name="Shape 234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Problems</a:t>
            </a:r>
          </a:p>
          <a:p>
            <a:r>
              <a:t>Application Server is the bottleneck of our system</a:t>
            </a:r>
          </a:p>
          <a:p>
            <a:r>
              <a:t>The performance of this layer is strictly related to the overall performance of the system</a:t>
            </a:r>
          </a:p>
          <a:p>
            <a:pPr>
              <a:defRPr b="1"/>
            </a:pPr>
            <a:r>
              <a:t>Solutions</a:t>
            </a:r>
          </a:p>
          <a:p>
            <a:r>
              <a:t>Multithreading?</a:t>
            </a:r>
          </a:p>
          <a:p>
            <a:r>
              <a:t>Sure, but we can do better…</a:t>
            </a:r>
          </a:p>
        </p:txBody>
      </p:sp>
      <p:pic>
        <p:nvPicPr>
          <p:cNvPr id="235" name="4ti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59648" y="3055366"/>
            <a:ext cx="5908504" cy="53445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 Assumption</a:t>
            </a:r>
          </a:p>
        </p:txBody>
      </p:sp>
      <p:sp>
        <p:nvSpPr>
          <p:cNvPr id="151" name="Shape 1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2425" indent="-352425" defTabSz="438150">
              <a:spcBef>
                <a:spcPts val="1800"/>
              </a:spcBef>
              <a:defRPr sz="2700" b="1"/>
            </a:pPr>
            <a:r>
              <a:t>Park in an Unsafe Area </a:t>
            </a:r>
          </a:p>
          <a:p>
            <a:pPr marL="704850" lvl="1" indent="-352425" defTabSz="438150">
              <a:spcBef>
                <a:spcPts val="1800"/>
              </a:spcBef>
              <a:defRPr sz="2700"/>
            </a:pPr>
            <a:r>
              <a:t>Restrictive to Prevent this situation from happening</a:t>
            </a:r>
          </a:p>
          <a:p>
            <a:pPr marL="704850" lvl="1" indent="-352425" defTabSz="438150">
              <a:spcBef>
                <a:spcPts val="1800"/>
              </a:spcBef>
              <a:defRPr sz="2700"/>
            </a:pPr>
            <a:r>
              <a:t>One Hour Clock</a:t>
            </a:r>
          </a:p>
          <a:p>
            <a:pPr marL="352425" indent="-352425" defTabSz="438150">
              <a:spcBef>
                <a:spcPts val="1800"/>
              </a:spcBef>
              <a:defRPr sz="2700" b="1"/>
            </a:pPr>
            <a:r>
              <a:t>Payments </a:t>
            </a:r>
          </a:p>
          <a:p>
            <a:pPr marL="704850" lvl="1" indent="-352425" defTabSz="438150">
              <a:spcBef>
                <a:spcPts val="1800"/>
              </a:spcBef>
              <a:defRPr sz="2700"/>
            </a:pPr>
            <a:r>
              <a:t>External Service that takes care payment process </a:t>
            </a:r>
          </a:p>
          <a:p>
            <a:pPr marL="352425" indent="-352425" defTabSz="438150">
              <a:spcBef>
                <a:spcPts val="1800"/>
              </a:spcBef>
              <a:defRPr sz="2700" b="1"/>
            </a:pPr>
            <a:r>
              <a:t>Multiple Discounts</a:t>
            </a:r>
          </a:p>
          <a:p>
            <a:pPr marL="704850" lvl="1" indent="-352425" defTabSz="438150">
              <a:spcBef>
                <a:spcPts val="1800"/>
              </a:spcBef>
              <a:defRPr sz="2700"/>
            </a:pPr>
            <a:r>
              <a:t>Discount only applied if car is a safe area</a:t>
            </a:r>
          </a:p>
          <a:p>
            <a:pPr marL="704850" lvl="1" indent="-352425" defTabSz="438150">
              <a:spcBef>
                <a:spcPts val="1800"/>
              </a:spcBef>
              <a:defRPr sz="2700"/>
            </a:pPr>
            <a:r>
              <a:t>Only Shared Ride discount is cumulative</a:t>
            </a:r>
          </a:p>
          <a:p>
            <a:pPr marL="704850" lvl="1" indent="-352425" defTabSz="438150">
              <a:spcBef>
                <a:spcPts val="1800"/>
              </a:spcBef>
              <a:defRPr sz="2700"/>
            </a:pPr>
            <a:r>
              <a:t>Fines over Discount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Moving to a SOA approach</a:t>
            </a:r>
          </a:p>
        </p:txBody>
      </p:sp>
      <p:sp>
        <p:nvSpPr>
          <p:cNvPr id="238" name="Shape 238"/>
          <p:cNvSpPr>
            <a:spLocks noGrp="1"/>
          </p:cNvSpPr>
          <p:nvPr>
            <p:ph type="body" sz="half" idx="1"/>
          </p:nvPr>
        </p:nvSpPr>
        <p:spPr>
          <a:xfrm>
            <a:off x="180230" y="2730500"/>
            <a:ext cx="12775259" cy="2773016"/>
          </a:xfrm>
          <a:prstGeom prst="rect">
            <a:avLst/>
          </a:prstGeom>
        </p:spPr>
        <p:txBody>
          <a:bodyPr/>
          <a:lstStyle/>
          <a:p>
            <a:r>
              <a:t>Split the workload among different services</a:t>
            </a:r>
          </a:p>
          <a:p>
            <a:pPr lvl="1"/>
            <a:r>
              <a:t>Simple and clear Interface to other components</a:t>
            </a:r>
          </a:p>
          <a:p>
            <a:pPr lvl="1"/>
            <a:r>
              <a:t>Each component is responsible for some entities in the database</a:t>
            </a:r>
          </a:p>
        </p:txBody>
      </p:sp>
      <p:pic>
        <p:nvPicPr>
          <p:cNvPr id="239" name="microservic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566" y="5771974"/>
            <a:ext cx="12425668" cy="31304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Benefits</a:t>
            </a:r>
          </a:p>
        </p:txBody>
      </p:sp>
      <p:sp>
        <p:nvSpPr>
          <p:cNvPr id="242" name="Shape 242"/>
          <p:cNvSpPr>
            <a:spLocks noGrp="1"/>
          </p:cNvSpPr>
          <p:nvPr>
            <p:ph type="body" idx="1"/>
          </p:nvPr>
        </p:nvSpPr>
        <p:spPr>
          <a:xfrm>
            <a:off x="508000" y="2628900"/>
            <a:ext cx="11988800" cy="6564086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420623">
              <a:lnSpc>
                <a:spcPts val="4600"/>
              </a:lnSpc>
              <a:spcBef>
                <a:spcPts val="1100"/>
              </a:spcBef>
              <a:buClrTx/>
              <a:buSzTx/>
              <a:buFont typeface="Wingdings" charset="2"/>
              <a:buChar char="v"/>
              <a:defRPr sz="2760">
                <a:solidFill>
                  <a:srgbClr val="000000"/>
                </a:solidFill>
              </a:defRPr>
            </a:pPr>
            <a:r>
              <a:rPr dirty="0" smtClean="0"/>
              <a:t>It’s </a:t>
            </a:r>
            <a:r>
              <a:rPr dirty="0"/>
              <a:t>a more </a:t>
            </a:r>
            <a:r>
              <a:rPr b="1" dirty="0"/>
              <a:t>clean architecture</a:t>
            </a:r>
            <a:r>
              <a:rPr dirty="0"/>
              <a:t>. Every component implements a service and provides an interface to all the other services. </a:t>
            </a:r>
            <a:r>
              <a:rPr lang="en-US" dirty="0" smtClean="0"/>
              <a:t/>
            </a:r>
            <a:br>
              <a:rPr lang="en-US" dirty="0" smtClean="0"/>
            </a:br>
            <a:endParaRPr dirty="0"/>
          </a:p>
          <a:p>
            <a:pPr defTabSz="420623">
              <a:lnSpc>
                <a:spcPts val="4600"/>
              </a:lnSpc>
              <a:spcBef>
                <a:spcPts val="1200"/>
              </a:spcBef>
              <a:buClrTx/>
              <a:buSzTx/>
              <a:buFont typeface="Wingdings" charset="2"/>
              <a:buChar char="v"/>
              <a:tabLst>
                <a:tab pos="127000" algn="l"/>
                <a:tab pos="419100" algn="l"/>
              </a:tabLst>
              <a:defRPr sz="2760">
                <a:solidFill>
                  <a:srgbClr val="000000"/>
                </a:solidFill>
              </a:defRPr>
            </a:pPr>
            <a:r>
              <a:rPr dirty="0" smtClean="0"/>
              <a:t>Changing/optimising </a:t>
            </a:r>
            <a:r>
              <a:rPr dirty="0"/>
              <a:t>each module </a:t>
            </a:r>
            <a:r>
              <a:rPr b="1" dirty="0"/>
              <a:t>will not affect the whole system</a:t>
            </a:r>
            <a:r>
              <a:rPr dirty="0"/>
              <a:t> as long as we maintain the same interface for each component. </a:t>
            </a:r>
            <a:r>
              <a:rPr lang="en-US" dirty="0" smtClean="0"/>
              <a:t/>
            </a:r>
            <a:br>
              <a:rPr lang="en-US" dirty="0" smtClean="0"/>
            </a:br>
            <a:endParaRPr dirty="0"/>
          </a:p>
          <a:p>
            <a:pPr defTabSz="420623">
              <a:lnSpc>
                <a:spcPts val="4600"/>
              </a:lnSpc>
              <a:spcBef>
                <a:spcPts val="1200"/>
              </a:spcBef>
              <a:buClrTx/>
              <a:buSzTx/>
              <a:buFont typeface="Wingdings" charset="2"/>
              <a:buChar char="v"/>
              <a:tabLst>
                <a:tab pos="127000" algn="l"/>
                <a:tab pos="419100" algn="l"/>
              </a:tabLst>
              <a:defRPr sz="2760">
                <a:solidFill>
                  <a:srgbClr val="000000"/>
                </a:solidFill>
              </a:defRPr>
            </a:pPr>
            <a:r>
              <a:rPr dirty="0" smtClean="0"/>
              <a:t>It’s </a:t>
            </a:r>
            <a:r>
              <a:rPr dirty="0"/>
              <a:t>very flexible, it’s will be easy in the future to </a:t>
            </a:r>
            <a:r>
              <a:rPr b="1" dirty="0"/>
              <a:t>add new functionalities</a:t>
            </a:r>
            <a:r>
              <a:rPr dirty="0" smtClean="0"/>
              <a:t>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dirty="0" smtClean="0"/>
              <a:t> </a:t>
            </a:r>
            <a:endParaRPr dirty="0"/>
          </a:p>
          <a:p>
            <a:pPr defTabSz="420623">
              <a:lnSpc>
                <a:spcPts val="4600"/>
              </a:lnSpc>
              <a:spcBef>
                <a:spcPts val="1200"/>
              </a:spcBef>
              <a:buClrTx/>
              <a:buSzTx/>
              <a:buFont typeface="Wingdings" charset="2"/>
              <a:buChar char="v"/>
              <a:tabLst>
                <a:tab pos="127000" algn="l"/>
                <a:tab pos="419100" algn="l"/>
              </a:tabLst>
              <a:defRPr sz="2760">
                <a:solidFill>
                  <a:srgbClr val="000000"/>
                </a:solidFill>
              </a:defRPr>
            </a:pPr>
            <a:r>
              <a:rPr dirty="0" smtClean="0"/>
              <a:t>We </a:t>
            </a:r>
            <a:r>
              <a:rPr dirty="0"/>
              <a:t>can </a:t>
            </a:r>
            <a:r>
              <a:rPr b="1" dirty="0"/>
              <a:t>divide the databases among different regions</a:t>
            </a:r>
            <a:r>
              <a:rPr dirty="0"/>
              <a:t> (e.g. for the city of </a:t>
            </a:r>
            <a:br>
              <a:rPr dirty="0"/>
            </a:br>
            <a:r>
              <a:rPr dirty="0"/>
              <a:t>Milan we don’t need to keep track of the cars in Turin)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CompletedArchitectu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800" y="36892"/>
            <a:ext cx="12585200" cy="9679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Integration and Testing</a:t>
            </a:r>
          </a:p>
        </p:txBody>
      </p:sp>
      <p:sp>
        <p:nvSpPr>
          <p:cNvPr id="250" name="Shape 25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Elements to be integrated are: </a:t>
            </a:r>
          </a:p>
          <a:p>
            <a:pPr lvl="1"/>
            <a:r>
              <a:t>Integration of the different services inside the Application Layer</a:t>
            </a:r>
          </a:p>
          <a:p>
            <a:pPr lvl="1"/>
            <a:r>
              <a:t>Integration of different tiers (Client - Web - Application) </a:t>
            </a:r>
          </a:p>
          <a:p>
            <a:pPr lvl="1"/>
            <a:r>
              <a:t>Integration and configuration with third party systems (Payment System, Assistance System)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Integration Strategy</a:t>
            </a:r>
          </a:p>
        </p:txBody>
      </p:sp>
      <p:sp>
        <p:nvSpPr>
          <p:cNvPr id="253" name="Shape 25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Mixture of the bottom-up and functional-grouping</a:t>
            </a:r>
          </a:p>
          <a:p>
            <a:pPr lvl="1"/>
            <a:r>
              <a:t>critical components first </a:t>
            </a:r>
          </a:p>
          <a:p>
            <a:pPr lvl="1"/>
            <a:r>
              <a:t>start from small independent service </a:t>
            </a:r>
          </a:p>
          <a:p>
            <a:pPr lvl="1"/>
            <a:r>
              <a:t>group them to implement complex functionalities </a:t>
            </a:r>
          </a:p>
          <a:p>
            <a:pPr>
              <a:defRPr b="1"/>
            </a:pPr>
            <a:r>
              <a:t>Relation with third party</a:t>
            </a:r>
          </a:p>
          <a:p>
            <a:pPr lvl="1"/>
            <a:r>
              <a:t>fixes might delay the process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Integration Strategy</a:t>
            </a:r>
          </a:p>
        </p:txBody>
      </p:sp>
      <p:sp>
        <p:nvSpPr>
          <p:cNvPr id="256" name="Shape 2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508000">
              <a:buSzPct val="100000"/>
              <a:buAutoNum type="arabicPeriod"/>
            </a:pPr>
            <a:r>
              <a:rPr dirty="0"/>
              <a:t>Ensure that services in relations with external systems works as expected</a:t>
            </a:r>
          </a:p>
          <a:p>
            <a:pPr marL="609600" indent="-508000">
              <a:buSzPct val="100000"/>
              <a:buAutoNum type="arabicPeriod"/>
            </a:pPr>
            <a:r>
              <a:rPr dirty="0"/>
              <a:t>Ensure that we have control over the Car</a:t>
            </a:r>
          </a:p>
          <a:p>
            <a:pPr marL="609600" indent="-508000">
              <a:buSzPct val="100000"/>
              <a:buAutoNum type="arabicPeriod"/>
            </a:pPr>
            <a:r>
              <a:rPr dirty="0"/>
              <a:t>Integration of Services</a:t>
            </a:r>
          </a:p>
          <a:p>
            <a:pPr marL="609600" indent="-508000">
              <a:buSzPct val="100000"/>
              <a:buAutoNum type="arabicPeriod"/>
            </a:pPr>
            <a:r>
              <a:rPr dirty="0"/>
              <a:t>Integration with top layers</a:t>
            </a:r>
          </a:p>
          <a:p>
            <a:pPr marL="609600" indent="-508000">
              <a:buSzPct val="100000"/>
              <a:buAutoNum type="arabicPeriod"/>
            </a:pPr>
            <a:r>
              <a:rPr dirty="0"/>
              <a:t>Alpha Test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Integration of Services</a:t>
            </a:r>
          </a:p>
        </p:txBody>
      </p:sp>
      <p:pic>
        <p:nvPicPr>
          <p:cNvPr id="259" name="4locationCa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60901" y="2685603"/>
            <a:ext cx="51181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5locationUse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60901" y="3868092"/>
            <a:ext cx="5118101" cy="2578101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/>
          <p:nvPr/>
        </p:nvSpPr>
        <p:spPr>
          <a:xfrm>
            <a:off x="-132408" y="2832173"/>
            <a:ext cx="5763023" cy="506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78358">
              <a:spcBef>
                <a:spcPts val="2300"/>
              </a:spcBef>
              <a:buClr>
                <a:srgbClr val="929292"/>
              </a:buClr>
              <a:buFont typeface="Zapf Dingbats"/>
              <a:defRPr sz="2475"/>
            </a:lvl1pPr>
          </a:lstStyle>
          <a:p>
            <a:r>
              <a:t>LOCATION OF VEHICLES</a:t>
            </a:r>
          </a:p>
        </p:txBody>
      </p:sp>
      <p:sp>
        <p:nvSpPr>
          <p:cNvPr id="262" name="Shape 262"/>
          <p:cNvSpPr/>
          <p:nvPr/>
        </p:nvSpPr>
        <p:spPr>
          <a:xfrm>
            <a:off x="-132408" y="4903662"/>
            <a:ext cx="5763023" cy="506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78358">
              <a:spcBef>
                <a:spcPts val="2300"/>
              </a:spcBef>
              <a:buClr>
                <a:srgbClr val="929292"/>
              </a:buClr>
              <a:buFont typeface="Zapf Dingbats"/>
              <a:defRPr sz="2475"/>
            </a:lvl1pPr>
          </a:lstStyle>
          <a:p>
            <a:r>
              <a:t>LOCATION OF USER</a:t>
            </a:r>
          </a:p>
        </p:txBody>
      </p:sp>
      <p:sp>
        <p:nvSpPr>
          <p:cNvPr id="263" name="Shape 263"/>
          <p:cNvSpPr/>
          <p:nvPr/>
        </p:nvSpPr>
        <p:spPr>
          <a:xfrm>
            <a:off x="-132408" y="7772919"/>
            <a:ext cx="5763023" cy="506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78358">
              <a:spcBef>
                <a:spcPts val="2300"/>
              </a:spcBef>
              <a:buClr>
                <a:srgbClr val="929292"/>
              </a:buClr>
              <a:buFont typeface="Zapf Dingbats"/>
              <a:defRPr sz="2475"/>
            </a:lvl1pPr>
          </a:lstStyle>
          <a:p>
            <a:r>
              <a:t>RESERVATION</a:t>
            </a:r>
          </a:p>
        </p:txBody>
      </p:sp>
      <p:pic>
        <p:nvPicPr>
          <p:cNvPr id="264" name="6Reservation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00923" y="6718300"/>
            <a:ext cx="5118101" cy="2616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Integration of Services</a:t>
            </a:r>
          </a:p>
        </p:txBody>
      </p:sp>
      <p:sp>
        <p:nvSpPr>
          <p:cNvPr id="267" name="Shape 267"/>
          <p:cNvSpPr/>
          <p:nvPr/>
        </p:nvSpPr>
        <p:spPr>
          <a:xfrm>
            <a:off x="-932508" y="3426474"/>
            <a:ext cx="5763023" cy="506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78358">
              <a:spcBef>
                <a:spcPts val="2300"/>
              </a:spcBef>
              <a:buClr>
                <a:srgbClr val="929292"/>
              </a:buClr>
              <a:buFont typeface="Zapf Dingbats"/>
              <a:defRPr sz="2475"/>
            </a:lvl1pPr>
          </a:lstStyle>
          <a:p>
            <a:r>
              <a:t>TIMING</a:t>
            </a:r>
          </a:p>
        </p:txBody>
      </p:sp>
      <p:pic>
        <p:nvPicPr>
          <p:cNvPr id="268" name="7timin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43923" y="2527300"/>
            <a:ext cx="3935074" cy="3329678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hape 269"/>
          <p:cNvSpPr/>
          <p:nvPr/>
        </p:nvSpPr>
        <p:spPr>
          <a:xfrm>
            <a:off x="-767408" y="6107160"/>
            <a:ext cx="5763023" cy="506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78358">
              <a:spcBef>
                <a:spcPts val="2300"/>
              </a:spcBef>
              <a:buClr>
                <a:srgbClr val="929292"/>
              </a:buClr>
              <a:buFont typeface="Zapf Dingbats"/>
              <a:defRPr sz="2475"/>
            </a:lvl1pPr>
          </a:lstStyle>
          <a:p>
            <a:r>
              <a:t>PAYMENT</a:t>
            </a:r>
          </a:p>
        </p:txBody>
      </p:sp>
      <p:pic>
        <p:nvPicPr>
          <p:cNvPr id="270" name="8Paym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3612" y="6718560"/>
            <a:ext cx="11214101" cy="2628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Integration of Services</a:t>
            </a:r>
          </a:p>
        </p:txBody>
      </p:sp>
      <p:sp>
        <p:nvSpPr>
          <p:cNvPr id="273" name="Shape 273"/>
          <p:cNvSpPr/>
          <p:nvPr/>
        </p:nvSpPr>
        <p:spPr>
          <a:xfrm>
            <a:off x="1058713" y="2686569"/>
            <a:ext cx="3911502" cy="5069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defTabSz="578358">
              <a:spcBef>
                <a:spcPts val="2300"/>
              </a:spcBef>
              <a:buClr>
                <a:srgbClr val="929292"/>
              </a:buClr>
              <a:buFont typeface="Zapf Dingbats"/>
              <a:defRPr sz="2475"/>
            </a:lvl1pPr>
          </a:lstStyle>
          <a:p>
            <a:r>
              <a:rPr dirty="0"/>
              <a:t>WHOLE SYSTEM</a:t>
            </a:r>
          </a:p>
        </p:txBody>
      </p:sp>
      <p:pic>
        <p:nvPicPr>
          <p:cNvPr id="274" name="10Assistan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498" y="3702050"/>
            <a:ext cx="11214101" cy="4356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Tools Used</a:t>
            </a:r>
          </a:p>
        </p:txBody>
      </p:sp>
      <p:sp>
        <p:nvSpPr>
          <p:cNvPr id="277" name="Shape 27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Mockito</a:t>
            </a:r>
          </a:p>
          <a:p>
            <a:r>
              <a:t>Arquilian </a:t>
            </a:r>
          </a:p>
          <a:p>
            <a:r>
              <a:t>JUnit</a:t>
            </a:r>
          </a:p>
          <a:p>
            <a:r>
              <a:t>Manual Testing</a:t>
            </a:r>
          </a:p>
        </p:txBody>
      </p:sp>
      <p:pic>
        <p:nvPicPr>
          <p:cNvPr id="27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75105" y="6681316"/>
            <a:ext cx="1953295" cy="19532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38142" y="4448832"/>
            <a:ext cx="4641108" cy="1704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49052" y="2816117"/>
            <a:ext cx="3205401" cy="14872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Goal</a:t>
            </a:r>
            <a:r>
              <a:rPr lang="it-IT" dirty="0"/>
              <a:t>s</a:t>
            </a:r>
            <a:endParaRPr dirty="0"/>
          </a:p>
        </p:txBody>
      </p:sp>
      <p:sp>
        <p:nvSpPr>
          <p:cNvPr id="4" name="Shape 171"/>
          <p:cNvSpPr txBox="1">
            <a:spLocks/>
          </p:cNvSpPr>
          <p:nvPr/>
        </p:nvSpPr>
        <p:spPr>
          <a:xfrm>
            <a:off x="508000" y="2887317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47500" lnSpcReduction="20000"/>
          </a:bodyPr>
          <a:lstStyle>
            <a:lvl1pPr marL="469900" marR="0" indent="-469900" algn="l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1pPr>
            <a:lvl2pPr marL="939800" marR="0" indent="-469900" algn="l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2pPr>
            <a:lvl3pPr marL="1409700" marR="0" indent="-469900" algn="l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3pPr>
            <a:lvl4pPr marL="1879600" marR="0" indent="-469900" algn="l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4pPr>
            <a:lvl5pPr marL="2349500" marR="0" indent="-469900" algn="l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5pPr>
            <a:lvl6pPr marL="2819400" marR="0" indent="-469900" algn="l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6pPr>
            <a:lvl7pPr marL="3289300" marR="0" indent="-469900" algn="l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7pPr>
            <a:lvl8pPr marL="3759200" marR="0" indent="-469900" algn="l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8pPr>
            <a:lvl9pPr marL="4229100" marR="0" indent="-469900" algn="l" defTabSz="584200" rtl="0" latinLnBrk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929292"/>
              </a:buClr>
              <a:buSzPct val="60000"/>
              <a:buFont typeface="Zapf Dingbats"/>
              <a:buChar char="❖"/>
              <a:tabLst/>
              <a:defRPr sz="3600" b="0" i="0" u="none" strike="noStrike" cap="none" spc="0" baseline="0">
                <a:ln>
                  <a:noFill/>
                </a:ln>
                <a:solidFill>
                  <a:srgbClr val="414141"/>
                </a:solidFill>
                <a:uFillTx/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hangingPunct="1"/>
            <a:r>
              <a:rPr lang="it-IT" sz="5700" dirty="0"/>
              <a:t>User </a:t>
            </a:r>
            <a:r>
              <a:rPr lang="it-IT" sz="5700" dirty="0" err="1"/>
              <a:t>Functionalities</a:t>
            </a:r>
            <a:endParaRPr lang="it-IT" sz="5700" dirty="0"/>
          </a:p>
          <a:p>
            <a:pPr lvl="1" hangingPunct="1"/>
            <a:r>
              <a:rPr lang="en-US" sz="4200" dirty="0"/>
              <a:t> Allows USER to login to the system </a:t>
            </a:r>
          </a:p>
          <a:p>
            <a:pPr lvl="1" hangingPunct="1"/>
            <a:endParaRPr lang="it-IT" sz="3300" dirty="0"/>
          </a:p>
          <a:p>
            <a:pPr hangingPunct="1"/>
            <a:r>
              <a:rPr lang="it-IT" sz="5700" dirty="0" err="1"/>
              <a:t>Reservation</a:t>
            </a:r>
            <a:r>
              <a:rPr lang="it-IT" sz="5700" dirty="0"/>
              <a:t> </a:t>
            </a:r>
            <a:r>
              <a:rPr lang="it-IT" sz="5700" dirty="0" err="1"/>
              <a:t>Functionalities</a:t>
            </a:r>
            <a:endParaRPr lang="it-IT" sz="5700" dirty="0"/>
          </a:p>
          <a:p>
            <a:pPr lvl="1" hangingPunct="1"/>
            <a:r>
              <a:rPr lang="en-US" sz="4200" dirty="0"/>
              <a:t>Allows POWER USER to reserve one AVAILABLE CAR in a SAFE AREA.</a:t>
            </a:r>
          </a:p>
          <a:p>
            <a:pPr lvl="1" hangingPunct="1"/>
            <a:endParaRPr lang="it-IT" sz="3300" dirty="0"/>
          </a:p>
          <a:p>
            <a:pPr hangingPunct="1"/>
            <a:r>
              <a:rPr lang="it-IT" sz="5700" dirty="0" err="1" smtClean="0"/>
              <a:t>Reservation</a:t>
            </a:r>
            <a:r>
              <a:rPr lang="it-IT" sz="5700" dirty="0" smtClean="0"/>
              <a:t> Management</a:t>
            </a:r>
          </a:p>
          <a:p>
            <a:pPr lvl="1" hangingPunct="1"/>
            <a:r>
              <a:rPr lang="en-US" sz="4200" dirty="0" smtClean="0"/>
              <a:t> CAR RESERVATION expires after one hour</a:t>
            </a:r>
          </a:p>
          <a:p>
            <a:pPr lvl="1" hangingPunct="1"/>
            <a:endParaRPr lang="it-IT" sz="3300" dirty="0"/>
          </a:p>
          <a:p>
            <a:pPr hangingPunct="1"/>
            <a:r>
              <a:rPr lang="it-IT" sz="5700" dirty="0" smtClean="0"/>
              <a:t>User </a:t>
            </a:r>
            <a:r>
              <a:rPr lang="it-IT" sz="5700" dirty="0" err="1" smtClean="0"/>
              <a:t>Interactions</a:t>
            </a:r>
            <a:endParaRPr lang="it-IT" sz="5700" dirty="0"/>
          </a:p>
          <a:p>
            <a:pPr lvl="1" hangingPunct="1"/>
            <a:r>
              <a:rPr lang="en-US" sz="4200" dirty="0"/>
              <a:t>POWER USER with pending payments can’t reserve cars </a:t>
            </a:r>
            <a:endParaRPr lang="it-IT" sz="4200" dirty="0"/>
          </a:p>
          <a:p>
            <a:pPr lvl="1" hangingPunct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816256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Project Plan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Beginning</a:t>
            </a:r>
            <a:r>
              <a:rPr lang="it-IT" dirty="0"/>
              <a:t> of the </a:t>
            </a:r>
            <a:r>
              <a:rPr lang="it-IT" dirty="0" err="1"/>
              <a:t>project</a:t>
            </a:r>
            <a:r>
              <a:rPr lang="it-IT" dirty="0"/>
              <a:t>	</a:t>
            </a:r>
            <a:r>
              <a:rPr lang="it-IT" dirty="0">
                <a:sym typeface="Wingdings" panose="05000000000000000000" pitchFamily="2" charset="2"/>
              </a:rPr>
              <a:t>		</a:t>
            </a:r>
            <a:r>
              <a:rPr lang="it-IT" dirty="0" err="1">
                <a:sym typeface="Wingdings" panose="05000000000000000000" pitchFamily="2" charset="2"/>
              </a:rPr>
              <a:t>Early</a:t>
            </a:r>
            <a:r>
              <a:rPr lang="it-IT" dirty="0">
                <a:sym typeface="Wingdings" panose="05000000000000000000" pitchFamily="2" charset="2"/>
              </a:rPr>
              <a:t> Design </a:t>
            </a:r>
            <a:r>
              <a:rPr lang="it-IT" dirty="0" err="1">
                <a:sym typeface="Wingdings" panose="05000000000000000000" pitchFamily="2" charset="2"/>
              </a:rPr>
              <a:t>Approach</a:t>
            </a:r>
            <a:endParaRPr lang="it-IT" dirty="0">
              <a:sym typeface="Wingdings" panose="05000000000000000000" pitchFamily="2" charset="2"/>
            </a:endParaRPr>
          </a:p>
          <a:p>
            <a:r>
              <a:rPr lang="it-IT" dirty="0" err="1">
                <a:sym typeface="Wingdings" panose="05000000000000000000" pitchFamily="2" charset="2"/>
              </a:rPr>
              <a:t>Function</a:t>
            </a:r>
            <a:r>
              <a:rPr lang="it-IT" dirty="0">
                <a:sym typeface="Wingdings" panose="05000000000000000000" pitchFamily="2" charset="2"/>
              </a:rPr>
              <a:t> Points and Drivers (COCOMO) </a:t>
            </a:r>
            <a:r>
              <a:rPr lang="it-IT" dirty="0" err="1">
                <a:sym typeface="Wingdings" panose="05000000000000000000" pitchFamily="2" charset="2"/>
              </a:rPr>
              <a:t>values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based</a:t>
            </a:r>
            <a:r>
              <a:rPr lang="it-IT" dirty="0">
                <a:sym typeface="Wingdings" panose="05000000000000000000" pitchFamily="2" charset="2"/>
              </a:rPr>
              <a:t> on </a:t>
            </a:r>
            <a:r>
              <a:rPr lang="it-IT" dirty="0" err="1">
                <a:sym typeface="Wingdings" panose="05000000000000000000" pitchFamily="2" charset="2"/>
              </a:rPr>
              <a:t>our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real</a:t>
            </a:r>
            <a:r>
              <a:rPr lang="it-IT" dirty="0">
                <a:sym typeface="Wingdings" panose="05000000000000000000" pitchFamily="2" charset="2"/>
              </a:rPr>
              <a:t> skill and </a:t>
            </a:r>
            <a:r>
              <a:rPr lang="it-IT" dirty="0" err="1">
                <a:sym typeface="Wingdings" panose="05000000000000000000" pitchFamily="2" charset="2"/>
              </a:rPr>
              <a:t>experience</a:t>
            </a:r>
            <a:endParaRPr lang="it-IT" dirty="0">
              <a:sym typeface="Wingdings" panose="05000000000000000000" pitchFamily="2" charset="2"/>
            </a:endParaRPr>
          </a:p>
          <a:p>
            <a:r>
              <a:rPr lang="it-IT" dirty="0" err="1">
                <a:sym typeface="Wingdings" panose="05000000000000000000" pitchFamily="2" charset="2"/>
              </a:rPr>
              <a:t>SLOC</a:t>
            </a:r>
            <a:r>
              <a:rPr lang="it-IT" sz="1800" dirty="0" err="1">
                <a:sym typeface="Wingdings" panose="05000000000000000000" pitchFamily="2" charset="2"/>
              </a:rPr>
              <a:t>Avg</a:t>
            </a:r>
            <a:r>
              <a:rPr lang="it-IT" dirty="0">
                <a:latin typeface="Corbel" panose="020B0503020204020204" pitchFamily="34" charset="0"/>
                <a:sym typeface="Wingdings" panose="05000000000000000000" pitchFamily="2" charset="2"/>
              </a:rPr>
              <a:t>=7728 </a:t>
            </a:r>
            <a:r>
              <a:rPr lang="it-IT" dirty="0" err="1">
                <a:latin typeface="Corbel" panose="020B0503020204020204" pitchFamily="34" charset="0"/>
                <a:sym typeface="Wingdings" panose="05000000000000000000" pitchFamily="2" charset="2"/>
              </a:rPr>
              <a:t>lines</a:t>
            </a:r>
            <a:r>
              <a:rPr lang="it-IT" dirty="0">
                <a:latin typeface="Corbel" panose="020B0503020204020204" pitchFamily="34" charset="0"/>
                <a:sym typeface="Wingdings" panose="05000000000000000000" pitchFamily="2" charset="2"/>
              </a:rPr>
              <a:t> of code</a:t>
            </a:r>
          </a:p>
          <a:p>
            <a:r>
              <a:rPr lang="it-IT" dirty="0" err="1"/>
              <a:t>Effort</a:t>
            </a:r>
            <a:r>
              <a:rPr lang="it-IT" dirty="0"/>
              <a:t>=31,47 PM</a:t>
            </a:r>
          </a:p>
          <a:p>
            <a:r>
              <a:rPr lang="it-IT" dirty="0" err="1"/>
              <a:t>Duration</a:t>
            </a:r>
            <a:r>
              <a:rPr lang="it-IT" dirty="0">
                <a:latin typeface="Corbel" panose="020B0503020204020204" pitchFamily="34" charset="0"/>
                <a:sym typeface="Wingdings" panose="05000000000000000000" pitchFamily="2" charset="2"/>
              </a:rPr>
              <a:t> ≈ 16 </a:t>
            </a:r>
            <a:r>
              <a:rPr lang="it-IT" dirty="0" err="1">
                <a:latin typeface="Corbel" panose="020B0503020204020204" pitchFamily="34" charset="0"/>
                <a:sym typeface="Wingdings" panose="05000000000000000000" pitchFamily="2" charset="2"/>
              </a:rPr>
              <a:t>Months</a:t>
            </a:r>
            <a:r>
              <a:rPr lang="it-IT" dirty="0">
                <a:latin typeface="Corbel" panose="020B0503020204020204" pitchFamily="34" charset="0"/>
                <a:sym typeface="Wingdings" panose="05000000000000000000" pitchFamily="2" charset="2"/>
              </a:rPr>
              <a:t> with 2 </a:t>
            </a:r>
            <a:r>
              <a:rPr lang="it-IT" dirty="0" err="1">
                <a:latin typeface="Corbel" panose="020B0503020204020204" pitchFamily="34" charset="0"/>
                <a:sym typeface="Wingdings" panose="05000000000000000000" pitchFamily="2" charset="2"/>
              </a:rPr>
              <a:t>developers</a:t>
            </a:r>
            <a:endParaRPr lang="it-IT" dirty="0">
              <a:latin typeface="Corbel" panose="020B0503020204020204" pitchFamily="34" charset="0"/>
              <a:sym typeface="Wingdings" panose="05000000000000000000" pitchFamily="2" charset="2"/>
            </a:endParaRPr>
          </a:p>
          <a:p>
            <a:pPr lvl="1"/>
            <a:r>
              <a:rPr lang="it-IT" dirty="0">
                <a:latin typeface="Corbel" panose="020B0503020204020204" pitchFamily="34" charset="0"/>
                <a:sym typeface="Wingdings" panose="05000000000000000000" pitchFamily="2" charset="2"/>
              </a:rPr>
              <a:t>High </a:t>
            </a:r>
            <a:r>
              <a:rPr lang="it-IT" dirty="0" err="1">
                <a:latin typeface="Corbel" panose="020B0503020204020204" pitchFamily="34" charset="0"/>
                <a:sym typeface="Wingdings" panose="05000000000000000000" pitchFamily="2" charset="2"/>
              </a:rPr>
              <a:t>value</a:t>
            </a:r>
            <a:r>
              <a:rPr lang="it-IT" dirty="0">
                <a:latin typeface="Corbel" panose="020B0503020204020204" pitchFamily="34" charset="0"/>
                <a:sym typeface="Wingdings" panose="05000000000000000000" pitchFamily="2" charset="2"/>
              </a:rPr>
              <a:t> </a:t>
            </a:r>
            <a:r>
              <a:rPr lang="it-IT" dirty="0" err="1">
                <a:latin typeface="Corbel" panose="020B0503020204020204" pitchFamily="34" charset="0"/>
                <a:sym typeface="Wingdings" panose="05000000000000000000" pitchFamily="2" charset="2"/>
              </a:rPr>
              <a:t>but</a:t>
            </a:r>
            <a:r>
              <a:rPr lang="it-IT" dirty="0">
                <a:latin typeface="Corbel" panose="020B0503020204020204" pitchFamily="34" charset="0"/>
                <a:sym typeface="Wingdings" panose="05000000000000000000" pitchFamily="2" charset="2"/>
              </a:rPr>
              <a:t> </a:t>
            </a:r>
            <a:r>
              <a:rPr lang="it-IT" dirty="0" err="1">
                <a:latin typeface="Corbel" panose="020B0503020204020204" pitchFamily="34" charset="0"/>
                <a:sym typeface="Wingdings" panose="05000000000000000000" pitchFamily="2" charset="2"/>
              </a:rPr>
              <a:t>reasonalbe</a:t>
            </a:r>
            <a:r>
              <a:rPr lang="it-IT" dirty="0">
                <a:latin typeface="Corbel" panose="020B0503020204020204" pitchFamily="34" charset="0"/>
                <a:sym typeface="Wingdings" panose="05000000000000000000" pitchFamily="2" charset="2"/>
              </a:rPr>
              <a:t> </a:t>
            </a:r>
            <a:r>
              <a:rPr lang="it-IT" dirty="0" err="1">
                <a:latin typeface="Corbel" panose="020B0503020204020204" pitchFamily="34" charset="0"/>
                <a:sym typeface="Wingdings" panose="05000000000000000000" pitchFamily="2" charset="2"/>
              </a:rPr>
              <a:t>since</a:t>
            </a:r>
            <a:r>
              <a:rPr lang="it-IT" dirty="0">
                <a:latin typeface="Corbel" panose="020B0503020204020204" pitchFamily="34" charset="0"/>
                <a:sym typeface="Wingdings" panose="05000000000000000000" pitchFamily="2" charset="2"/>
              </a:rPr>
              <a:t> </a:t>
            </a:r>
            <a:r>
              <a:rPr lang="it-IT" dirty="0" err="1">
                <a:latin typeface="Corbel" panose="020B0503020204020204" pitchFamily="34" charset="0"/>
                <a:sym typeface="Wingdings" panose="05000000000000000000" pitchFamily="2" charset="2"/>
              </a:rPr>
              <a:t>Early</a:t>
            </a:r>
            <a:r>
              <a:rPr lang="it-IT" dirty="0">
                <a:latin typeface="Corbel" panose="020B0503020204020204" pitchFamily="34" charset="0"/>
                <a:sym typeface="Wingdings" panose="05000000000000000000" pitchFamily="2" charset="2"/>
              </a:rPr>
              <a:t> Design </a:t>
            </a:r>
            <a:r>
              <a:rPr lang="it-IT" dirty="0" err="1">
                <a:latin typeface="Corbel" panose="020B0503020204020204" pitchFamily="34" charset="0"/>
                <a:sym typeface="Wingdings" panose="05000000000000000000" pitchFamily="2" charset="2"/>
              </a:rPr>
              <a:t>approach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60699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Scheduling</a:t>
            </a:r>
            <a:endParaRPr lang="it-IT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982" y="2374913"/>
            <a:ext cx="9152835" cy="698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8014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Poject</a:t>
            </a:r>
            <a:r>
              <a:rPr lang="it-IT" dirty="0"/>
              <a:t> Risks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08000" y="2847561"/>
            <a:ext cx="11988800" cy="6096000"/>
          </a:xfrm>
        </p:spPr>
        <p:txBody>
          <a:bodyPr>
            <a:normAutofit/>
          </a:bodyPr>
          <a:lstStyle/>
          <a:p>
            <a:r>
              <a:rPr lang="it-IT" dirty="0" err="1"/>
              <a:t>Changing</a:t>
            </a:r>
            <a:r>
              <a:rPr lang="it-IT" dirty="0"/>
              <a:t> </a:t>
            </a:r>
            <a:r>
              <a:rPr lang="it-IT" dirty="0" err="1"/>
              <a:t>Requirements</a:t>
            </a:r>
            <a:endParaRPr lang="it-IT" dirty="0"/>
          </a:p>
          <a:p>
            <a:pPr lvl="1"/>
            <a:r>
              <a:rPr lang="it-IT" sz="2800" dirty="0" err="1"/>
              <a:t>Why</a:t>
            </a:r>
            <a:r>
              <a:rPr lang="it-IT" sz="2800" dirty="0"/>
              <a:t>? </a:t>
            </a:r>
            <a:r>
              <a:rPr lang="it-IT" sz="2800" dirty="0" err="1"/>
              <a:t>Most</a:t>
            </a:r>
            <a:r>
              <a:rPr lang="it-IT" sz="2800" dirty="0"/>
              <a:t> </a:t>
            </a:r>
            <a:r>
              <a:rPr lang="it-IT" sz="2800" dirty="0" err="1"/>
              <a:t>recurrent</a:t>
            </a:r>
            <a:r>
              <a:rPr lang="it-IT" sz="2800" dirty="0"/>
              <a:t> and </a:t>
            </a:r>
            <a:r>
              <a:rPr lang="it-IT" sz="2800" dirty="0" err="1"/>
              <a:t>also</a:t>
            </a:r>
            <a:r>
              <a:rPr lang="it-IT" sz="2800" dirty="0"/>
              <a:t> </a:t>
            </a:r>
            <a:r>
              <a:rPr lang="it-IT" sz="2800" dirty="0" err="1"/>
              <a:t>imprevedible</a:t>
            </a:r>
            <a:endParaRPr lang="it-IT" sz="2800" dirty="0"/>
          </a:p>
          <a:p>
            <a:pPr lvl="1"/>
            <a:r>
              <a:rPr lang="it-IT" sz="2800" dirty="0" err="1"/>
              <a:t>Strategy</a:t>
            </a:r>
            <a:r>
              <a:rPr lang="it-IT" sz="2800" dirty="0"/>
              <a:t>: </a:t>
            </a:r>
            <a:r>
              <a:rPr lang="it-IT" sz="2800" dirty="0" err="1"/>
              <a:t>Traceability</a:t>
            </a:r>
            <a:r>
              <a:rPr lang="it-IT" sz="2800" dirty="0"/>
              <a:t> Information and information </a:t>
            </a:r>
            <a:r>
              <a:rPr lang="it-IT" sz="2800" dirty="0" err="1"/>
              <a:t>hiding</a:t>
            </a:r>
            <a:r>
              <a:rPr lang="it-IT" sz="2800" dirty="0"/>
              <a:t> in design</a:t>
            </a:r>
          </a:p>
          <a:p>
            <a:pPr lvl="1"/>
            <a:endParaRPr lang="it-IT" dirty="0"/>
          </a:p>
          <a:p>
            <a:r>
              <a:rPr lang="it-IT" dirty="0" err="1"/>
              <a:t>Personnel</a:t>
            </a:r>
            <a:r>
              <a:rPr lang="it-IT" dirty="0"/>
              <a:t> </a:t>
            </a:r>
            <a:r>
              <a:rPr lang="it-IT" dirty="0" err="1"/>
              <a:t>Shortfall</a:t>
            </a:r>
            <a:endParaRPr lang="it-IT" dirty="0"/>
          </a:p>
          <a:p>
            <a:pPr lvl="1"/>
            <a:r>
              <a:rPr lang="it-IT" sz="2800" dirty="0" err="1"/>
              <a:t>Why</a:t>
            </a:r>
            <a:r>
              <a:rPr lang="it-IT" sz="2800" dirty="0"/>
              <a:t>? Just 2 </a:t>
            </a:r>
            <a:r>
              <a:rPr lang="it-IT" sz="2800" dirty="0" err="1"/>
              <a:t>developers</a:t>
            </a:r>
            <a:r>
              <a:rPr lang="it-IT" sz="2800" dirty="0"/>
              <a:t>		1 </a:t>
            </a:r>
            <a:r>
              <a:rPr lang="it-IT" sz="2800" dirty="0" err="1"/>
              <a:t>fall</a:t>
            </a:r>
            <a:r>
              <a:rPr lang="it-IT" sz="2800" dirty="0"/>
              <a:t> = +50% delay</a:t>
            </a:r>
          </a:p>
          <a:p>
            <a:pPr lvl="1"/>
            <a:r>
              <a:rPr lang="it-IT" sz="2800" dirty="0" err="1"/>
              <a:t>Strategy</a:t>
            </a:r>
            <a:r>
              <a:rPr lang="it-IT" sz="2800" dirty="0"/>
              <a:t>: Positive Work Environment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85095290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Technical Risks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08000" y="2628900"/>
            <a:ext cx="11988800" cy="6793396"/>
          </a:xfrm>
        </p:spPr>
        <p:txBody>
          <a:bodyPr>
            <a:normAutofit fontScale="92500" lnSpcReduction="20000"/>
          </a:bodyPr>
          <a:lstStyle/>
          <a:p>
            <a:r>
              <a:rPr lang="it-IT" dirty="0" err="1"/>
              <a:t>Defecting</a:t>
            </a:r>
            <a:r>
              <a:rPr lang="it-IT" dirty="0"/>
              <a:t> Components of the Car System</a:t>
            </a:r>
          </a:p>
          <a:p>
            <a:pPr lvl="1"/>
            <a:r>
              <a:rPr lang="it-IT" sz="2800" dirty="0" err="1"/>
              <a:t>Why</a:t>
            </a:r>
            <a:r>
              <a:rPr lang="it-IT" sz="2800" dirty="0"/>
              <a:t>? </a:t>
            </a:r>
            <a:r>
              <a:rPr lang="it-IT" sz="2800" dirty="0" err="1"/>
              <a:t>Delays</a:t>
            </a:r>
            <a:r>
              <a:rPr lang="it-IT" sz="2800" dirty="0"/>
              <a:t> in the </a:t>
            </a:r>
            <a:r>
              <a:rPr lang="it-IT" sz="2800" dirty="0" err="1"/>
              <a:t>Testing</a:t>
            </a:r>
            <a:r>
              <a:rPr lang="it-IT" sz="2800" dirty="0"/>
              <a:t> Stage</a:t>
            </a:r>
          </a:p>
          <a:p>
            <a:pPr lvl="1"/>
            <a:r>
              <a:rPr lang="it-IT" sz="2800" dirty="0" err="1"/>
              <a:t>Strategy</a:t>
            </a:r>
            <a:r>
              <a:rPr lang="it-IT" sz="2800" dirty="0"/>
              <a:t>: </a:t>
            </a:r>
            <a:r>
              <a:rPr lang="it-IT" sz="2800" dirty="0" err="1"/>
              <a:t>Present</a:t>
            </a:r>
            <a:r>
              <a:rPr lang="it-IT" sz="2800" dirty="0"/>
              <a:t> </a:t>
            </a:r>
            <a:r>
              <a:rPr lang="it-IT" sz="2800" dirty="0" err="1"/>
              <a:t>partial</a:t>
            </a:r>
            <a:r>
              <a:rPr lang="it-IT" sz="2800" dirty="0"/>
              <a:t> </a:t>
            </a:r>
            <a:r>
              <a:rPr lang="it-IT" sz="2800" dirty="0" err="1"/>
              <a:t>developement</a:t>
            </a:r>
            <a:endParaRPr lang="it-IT" sz="2800" dirty="0"/>
          </a:p>
          <a:p>
            <a:pPr lvl="1"/>
            <a:endParaRPr lang="it-IT" dirty="0"/>
          </a:p>
          <a:p>
            <a:r>
              <a:rPr lang="it-IT" dirty="0"/>
              <a:t>Software </a:t>
            </a:r>
            <a:r>
              <a:rPr lang="it-IT" dirty="0" err="1"/>
              <a:t>too</a:t>
            </a:r>
            <a:r>
              <a:rPr lang="it-IT" dirty="0"/>
              <a:t> </a:t>
            </a:r>
            <a:r>
              <a:rPr lang="it-IT" dirty="0" err="1"/>
              <a:t>difficult</a:t>
            </a:r>
            <a:r>
              <a:rPr lang="it-IT" dirty="0"/>
              <a:t> to use for </a:t>
            </a:r>
            <a:r>
              <a:rPr lang="it-IT" dirty="0" err="1"/>
              <a:t>avarage</a:t>
            </a:r>
            <a:r>
              <a:rPr lang="it-IT" dirty="0"/>
              <a:t> </a:t>
            </a:r>
            <a:r>
              <a:rPr lang="it-IT" dirty="0" err="1"/>
              <a:t>costumers</a:t>
            </a:r>
            <a:endParaRPr lang="it-IT" dirty="0"/>
          </a:p>
          <a:p>
            <a:pPr lvl="1"/>
            <a:r>
              <a:rPr lang="it-IT" sz="2800" dirty="0" err="1"/>
              <a:t>Why</a:t>
            </a:r>
            <a:r>
              <a:rPr lang="it-IT" sz="2800" dirty="0"/>
              <a:t>? </a:t>
            </a:r>
            <a:r>
              <a:rPr lang="it-IT" sz="2800" dirty="0" err="1"/>
              <a:t>Important</a:t>
            </a:r>
            <a:r>
              <a:rPr lang="it-IT" sz="2800" dirty="0"/>
              <a:t> point for the Success or </a:t>
            </a:r>
            <a:r>
              <a:rPr lang="it-IT" sz="2800" dirty="0" err="1"/>
              <a:t>Failure</a:t>
            </a:r>
            <a:r>
              <a:rPr lang="it-IT" sz="2800" dirty="0"/>
              <a:t> of the product</a:t>
            </a:r>
          </a:p>
          <a:p>
            <a:pPr lvl="1"/>
            <a:r>
              <a:rPr lang="it-IT" sz="2800" dirty="0" err="1"/>
              <a:t>Strategy</a:t>
            </a:r>
            <a:r>
              <a:rPr lang="it-IT" sz="2800" dirty="0"/>
              <a:t>: </a:t>
            </a:r>
            <a:r>
              <a:rPr lang="it-IT" sz="2800" dirty="0" err="1"/>
              <a:t>Revisit</a:t>
            </a:r>
            <a:r>
              <a:rPr lang="it-IT" sz="2800" dirty="0"/>
              <a:t> UI and UX</a:t>
            </a:r>
          </a:p>
          <a:p>
            <a:endParaRPr lang="it-IT" sz="4200" dirty="0"/>
          </a:p>
          <a:p>
            <a:endParaRPr lang="it-IT" sz="4200" dirty="0"/>
          </a:p>
          <a:p>
            <a:r>
              <a:rPr lang="it-IT" sz="4200" dirty="0" err="1"/>
              <a:t>Also</a:t>
            </a:r>
            <a:r>
              <a:rPr lang="it-IT" sz="4200" dirty="0"/>
              <a:t> </a:t>
            </a:r>
            <a:r>
              <a:rPr lang="it-IT" sz="4200" dirty="0" err="1"/>
              <a:t>others</a:t>
            </a:r>
            <a:r>
              <a:rPr lang="it-IT" sz="42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5701186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Questions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628899"/>
            <a:ext cx="12035588" cy="677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3225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Domain Assumption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xfrm>
            <a:off x="3202582" y="2718086"/>
            <a:ext cx="9070133" cy="1554759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2500"/>
            </a:pPr>
            <a:r>
              <a:t>CORRECTNESS AND AVAILABILITY </a:t>
            </a:r>
            <a:br/>
            <a:r>
              <a:t>OF  INFORMATIONS</a:t>
            </a:r>
          </a:p>
        </p:txBody>
      </p:sp>
      <p:pic>
        <p:nvPicPr>
          <p:cNvPr id="15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192" y="2718086"/>
            <a:ext cx="1821831" cy="1821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0700" y="6692900"/>
            <a:ext cx="1808684" cy="1808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01242" y="7887469"/>
            <a:ext cx="1358132" cy="1358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05272" y="5238702"/>
            <a:ext cx="2418978" cy="1098598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159"/>
          <p:cNvSpPr/>
          <p:nvPr/>
        </p:nvSpPr>
        <p:spPr>
          <a:xfrm>
            <a:off x="3316882" y="5010622"/>
            <a:ext cx="9070133" cy="1554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buClr>
                <a:srgbClr val="929292"/>
              </a:buClr>
              <a:buFont typeface="Zapf Dingbats"/>
              <a:defRPr sz="2500"/>
            </a:lvl1pPr>
          </a:lstStyle>
          <a:p>
            <a:r>
              <a:t>CAR FUNCTIONALITIES </a:t>
            </a:r>
          </a:p>
        </p:txBody>
      </p:sp>
      <p:sp>
        <p:nvSpPr>
          <p:cNvPr id="160" name="Shape 160"/>
          <p:cNvSpPr/>
          <p:nvPr/>
        </p:nvSpPr>
        <p:spPr>
          <a:xfrm>
            <a:off x="3316882" y="7036086"/>
            <a:ext cx="9070133" cy="1554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spcBef>
                <a:spcPts val="2400"/>
              </a:spcBef>
              <a:buClr>
                <a:srgbClr val="929292"/>
              </a:buClr>
              <a:buFont typeface="Zapf Dingbats"/>
              <a:defRPr sz="2500"/>
            </a:lvl1pPr>
          </a:lstStyle>
          <a:p>
            <a:r>
              <a:t>EXTERNAL SERVICES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Domain Assumption - Car </a:t>
            </a:r>
          </a:p>
        </p:txBody>
      </p:sp>
      <p:sp>
        <p:nvSpPr>
          <p:cNvPr id="163" name="Shape 163"/>
          <p:cNvSpPr>
            <a:spLocks noGrp="1"/>
          </p:cNvSpPr>
          <p:nvPr>
            <p:ph type="body" idx="1"/>
          </p:nvPr>
        </p:nvSpPr>
        <p:spPr>
          <a:xfrm>
            <a:off x="508000" y="2413000"/>
            <a:ext cx="11988800" cy="6875066"/>
          </a:xfrm>
          <a:prstGeom prst="rect">
            <a:avLst/>
          </a:prstGeom>
        </p:spPr>
        <p:txBody>
          <a:bodyPr/>
          <a:lstStyle/>
          <a:p>
            <a:pPr marL="902208" lvl="1" indent="-451104" defTabSz="560831">
              <a:spcBef>
                <a:spcPts val="2300"/>
              </a:spcBef>
              <a:defRPr sz="2592"/>
            </a:pPr>
            <a:r>
              <a:rPr dirty="0"/>
              <a:t>Power Enjoy service employs </a:t>
            </a:r>
            <a:r>
              <a:rPr lang="it-IT" dirty="0"/>
              <a:t>a </a:t>
            </a:r>
            <a:r>
              <a:rPr lang="it-IT" dirty="0" err="1"/>
              <a:t>particular</a:t>
            </a:r>
            <a:r>
              <a:rPr lang="it-IT" dirty="0"/>
              <a:t> </a:t>
            </a:r>
            <a:r>
              <a:rPr dirty="0"/>
              <a:t>model of electric car</a:t>
            </a:r>
            <a:r>
              <a:rPr lang="it-IT" dirty="0"/>
              <a:t> with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functionalities</a:t>
            </a:r>
            <a:r>
              <a:rPr dirty="0"/>
              <a:t>:</a:t>
            </a:r>
          </a:p>
          <a:p>
            <a:pPr marL="1353311" lvl="2" indent="-451104" defTabSz="560831">
              <a:spcBef>
                <a:spcPts val="2300"/>
              </a:spcBef>
              <a:defRPr sz="1919"/>
            </a:pPr>
            <a:r>
              <a:rPr b="1" dirty="0"/>
              <a:t>Weight sensors </a:t>
            </a:r>
          </a:p>
          <a:p>
            <a:pPr marL="1353311" lvl="2" indent="-451104" defTabSz="560831">
              <a:spcBef>
                <a:spcPts val="2300"/>
              </a:spcBef>
              <a:defRPr sz="1919"/>
            </a:pPr>
            <a:r>
              <a:rPr dirty="0"/>
              <a:t>Ignition sensors</a:t>
            </a:r>
          </a:p>
          <a:p>
            <a:pPr marL="1353311" lvl="2" indent="-451104" defTabSz="560831">
              <a:spcBef>
                <a:spcPts val="2300"/>
              </a:spcBef>
              <a:defRPr sz="1919"/>
            </a:pPr>
            <a:r>
              <a:rPr dirty="0"/>
              <a:t>Battery Level sensors</a:t>
            </a:r>
          </a:p>
          <a:p>
            <a:pPr marL="1353311" lvl="2" indent="-451104" defTabSz="560831">
              <a:spcBef>
                <a:spcPts val="2300"/>
              </a:spcBef>
              <a:defRPr sz="1919"/>
            </a:pPr>
            <a:r>
              <a:rPr dirty="0"/>
              <a:t>Global Positioning System (GPS)</a:t>
            </a:r>
          </a:p>
          <a:p>
            <a:pPr marL="902208" lvl="1" indent="-451104" defTabSz="560831">
              <a:spcBef>
                <a:spcPts val="2300"/>
              </a:spcBef>
              <a:defRPr sz="2592"/>
            </a:pPr>
            <a:r>
              <a:rPr lang="it-IT" dirty="0"/>
              <a:t>M</a:t>
            </a:r>
            <a:r>
              <a:rPr dirty="0" err="1"/>
              <a:t>odels</a:t>
            </a:r>
            <a:r>
              <a:rPr dirty="0"/>
              <a:t> should also consider this non functional requirements : </a:t>
            </a:r>
          </a:p>
          <a:p>
            <a:pPr marL="1353311" lvl="2" indent="-451104" defTabSz="560831">
              <a:spcBef>
                <a:spcPts val="2300"/>
              </a:spcBef>
              <a:defRPr sz="1919"/>
            </a:pPr>
            <a:r>
              <a:rPr dirty="0"/>
              <a:t>Battery Length </a:t>
            </a:r>
          </a:p>
          <a:p>
            <a:pPr marL="1353311" lvl="2" indent="-451104" defTabSz="560831">
              <a:spcBef>
                <a:spcPts val="2300"/>
              </a:spcBef>
              <a:defRPr sz="1919"/>
            </a:pPr>
            <a:r>
              <a:rPr dirty="0"/>
              <a:t>Charging Time </a:t>
            </a:r>
          </a:p>
          <a:p>
            <a:pPr marL="1353311" lvl="2" indent="-451104" defTabSz="560831">
              <a:spcBef>
                <a:spcPts val="2300"/>
              </a:spcBef>
              <a:defRPr sz="1919"/>
            </a:pPr>
            <a:r>
              <a:rPr dirty="0"/>
              <a:t>Safety</a:t>
            </a:r>
          </a:p>
        </p:txBody>
      </p:sp>
      <p:sp>
        <p:nvSpPr>
          <p:cNvPr id="164" name="Shape 164"/>
          <p:cNvSpPr/>
          <p:nvPr/>
        </p:nvSpPr>
        <p:spPr>
          <a:xfrm>
            <a:off x="6217989" y="6997698"/>
            <a:ext cx="3665514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409700" lvl="2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000"/>
            </a:pPr>
            <a:r>
              <a:rPr dirty="0"/>
              <a:t>Comfort </a:t>
            </a:r>
          </a:p>
          <a:p>
            <a:pPr marL="1409700" lvl="2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000"/>
            </a:pPr>
            <a:r>
              <a:rPr dirty="0"/>
              <a:t>Performance</a:t>
            </a:r>
          </a:p>
          <a:p>
            <a:pPr marL="1409700" lvl="2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000"/>
            </a:pPr>
            <a:r>
              <a:rPr dirty="0"/>
              <a:t>Navigation System</a:t>
            </a:r>
          </a:p>
        </p:txBody>
      </p:sp>
      <p:sp>
        <p:nvSpPr>
          <p:cNvPr id="165" name="Shape 165"/>
          <p:cNvSpPr/>
          <p:nvPr/>
        </p:nvSpPr>
        <p:spPr>
          <a:xfrm>
            <a:off x="6217989" y="3962399"/>
            <a:ext cx="4380013" cy="233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1409700" lvl="2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000"/>
            </a:pPr>
            <a:r>
              <a:rPr dirty="0"/>
              <a:t>Automatic keyless entry </a:t>
            </a:r>
          </a:p>
          <a:p>
            <a:pPr marL="1409700" lvl="2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000"/>
            </a:pPr>
            <a:r>
              <a:rPr b="1" dirty="0"/>
              <a:t>Remote control</a:t>
            </a:r>
          </a:p>
          <a:p>
            <a:pPr marL="1409700" lvl="2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000"/>
            </a:pPr>
            <a:r>
              <a:rPr b="1" dirty="0" err="1"/>
              <a:t>Lcd</a:t>
            </a:r>
            <a:r>
              <a:rPr b="1" dirty="0"/>
              <a:t> touchscreen</a:t>
            </a:r>
          </a:p>
          <a:p>
            <a:pPr marL="1409700" lvl="2" indent="-469900" algn="l">
              <a:spcBef>
                <a:spcPts val="2400"/>
              </a:spcBef>
              <a:buClr>
                <a:srgbClr val="929292"/>
              </a:buClr>
              <a:buSzPct val="60000"/>
              <a:buFont typeface="Zapf Dingbats"/>
              <a:buChar char="❖"/>
              <a:defRPr sz="2000"/>
            </a:pPr>
            <a:r>
              <a:rPr b="1" dirty="0"/>
              <a:t>Internet connectivity  </a:t>
            </a:r>
          </a:p>
        </p:txBody>
      </p:sp>
    </p:spTree>
    <p:extLst>
      <p:ext uri="{BB962C8B-B14F-4D97-AF65-F5344CB8AC3E}">
        <p14:creationId xmlns:p14="http://schemas.microsoft.com/office/powerpoint/2010/main" val="6632756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Requirements Derivation</a:t>
            </a:r>
          </a:p>
        </p:txBody>
      </p:sp>
      <p:sp>
        <p:nvSpPr>
          <p:cNvPr id="171" name="Shape 17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Scenarios</a:t>
            </a:r>
          </a:p>
          <a:p>
            <a:r>
              <a:t>Use Cases  </a:t>
            </a:r>
          </a:p>
          <a:p>
            <a:r>
              <a:t>Identification Requirements </a:t>
            </a:r>
          </a:p>
          <a:p>
            <a:r>
              <a:t>Traceability matrix ensure G = D + 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Class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8237" y="186307"/>
            <a:ext cx="10072430" cy="9567293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/>
          <p:nvPr/>
        </p:nvSpPr>
        <p:spPr>
          <a:xfrm>
            <a:off x="150241" y="4055553"/>
            <a:ext cx="3395217" cy="182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6000" cap="all">
                <a:solidFill>
                  <a:srgbClr val="D93E2B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CLASS </a:t>
            </a:r>
          </a:p>
          <a:p>
            <a:pPr>
              <a:defRPr sz="6000" cap="all">
                <a:solidFill>
                  <a:srgbClr val="D93E2B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r>
              <a:rPr dirty="0"/>
              <a:t>DIAGRAM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4811811" y="4338587"/>
            <a:ext cx="3503118" cy="2270871"/>
          </a:xfrm>
          <a:prstGeom prst="rect">
            <a:avLst/>
          </a:prstGeom>
          <a:ln w="25400">
            <a:solidFill>
              <a:srgbClr val="008F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3071762" y="6691262"/>
            <a:ext cx="8926067" cy="2875013"/>
          </a:xfrm>
          <a:prstGeom prst="rect">
            <a:avLst/>
          </a:prstGeom>
          <a:ln w="25400">
            <a:solidFill>
              <a:srgbClr val="ED8F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3257404" y="254075"/>
            <a:ext cx="9527867" cy="59808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" y="0"/>
                </a:moveTo>
                <a:lnTo>
                  <a:pt x="21366" y="27"/>
                </a:lnTo>
                <a:lnTo>
                  <a:pt x="21600" y="21600"/>
                </a:lnTo>
                <a:lnTo>
                  <a:pt x="13194" y="21543"/>
                </a:lnTo>
                <a:lnTo>
                  <a:pt x="13093" y="13075"/>
                </a:lnTo>
                <a:lnTo>
                  <a:pt x="0" y="13053"/>
                </a:lnTo>
                <a:lnTo>
                  <a:pt x="30" y="0"/>
                </a:lnTo>
                <a:close/>
              </a:path>
            </a:pathLst>
          </a:custGeom>
          <a:ln w="25400">
            <a:solidFill>
              <a:schemeClr val="accent1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2160314" y="4864422"/>
            <a:ext cx="249927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cap="all">
                <a:solidFill>
                  <a:srgbClr val="008F0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CONTROL</a:t>
            </a:r>
          </a:p>
        </p:txBody>
      </p:sp>
      <p:sp>
        <p:nvSpPr>
          <p:cNvPr id="181" name="Shape 181"/>
          <p:cNvSpPr/>
          <p:nvPr/>
        </p:nvSpPr>
        <p:spPr>
          <a:xfrm>
            <a:off x="1285701" y="2082675"/>
            <a:ext cx="173925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cap="all">
                <a:solidFill>
                  <a:srgbClr val="94219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ENTITY</a:t>
            </a:r>
          </a:p>
        </p:txBody>
      </p:sp>
      <p:sp>
        <p:nvSpPr>
          <p:cNvPr id="182" name="Shape 182"/>
          <p:cNvSpPr/>
          <p:nvPr/>
        </p:nvSpPr>
        <p:spPr>
          <a:xfrm>
            <a:off x="99913" y="7646168"/>
            <a:ext cx="281007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cap="all">
                <a:solidFill>
                  <a:srgbClr val="FF930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boundary</a:t>
            </a:r>
          </a:p>
        </p:txBody>
      </p:sp>
      <p:pic>
        <p:nvPicPr>
          <p:cNvPr id="8" name="Class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8869" y="186307"/>
            <a:ext cx="10072430" cy="95672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4811811" y="4338587"/>
            <a:ext cx="3503118" cy="2270871"/>
          </a:xfrm>
          <a:prstGeom prst="rect">
            <a:avLst/>
          </a:prstGeom>
          <a:ln w="25400">
            <a:solidFill>
              <a:srgbClr val="008F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186" name="Shape 186"/>
          <p:cNvSpPr/>
          <p:nvPr/>
        </p:nvSpPr>
        <p:spPr>
          <a:xfrm>
            <a:off x="3071762" y="6770092"/>
            <a:ext cx="3151040" cy="2796183"/>
          </a:xfrm>
          <a:prstGeom prst="rect">
            <a:avLst/>
          </a:prstGeom>
          <a:ln w="25400">
            <a:solidFill>
              <a:srgbClr val="ED8F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187" name="Shape 187"/>
          <p:cNvSpPr/>
          <p:nvPr/>
        </p:nvSpPr>
        <p:spPr>
          <a:xfrm>
            <a:off x="3257403" y="188763"/>
            <a:ext cx="9749433" cy="60461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0" y="0"/>
                </a:moveTo>
                <a:lnTo>
                  <a:pt x="21366" y="27"/>
                </a:lnTo>
                <a:lnTo>
                  <a:pt x="21600" y="21600"/>
                </a:lnTo>
                <a:lnTo>
                  <a:pt x="13194" y="21543"/>
                </a:lnTo>
                <a:lnTo>
                  <a:pt x="13093" y="13075"/>
                </a:lnTo>
                <a:lnTo>
                  <a:pt x="0" y="13053"/>
                </a:lnTo>
                <a:lnTo>
                  <a:pt x="30" y="0"/>
                </a:lnTo>
                <a:close/>
              </a:path>
            </a:pathLst>
          </a:custGeom>
          <a:ln w="25400">
            <a:solidFill>
              <a:srgbClr val="80008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1529630" y="4864422"/>
            <a:ext cx="3176440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cap="all">
                <a:solidFill>
                  <a:srgbClr val="008F0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application</a:t>
            </a:r>
          </a:p>
        </p:txBody>
      </p:sp>
      <p:sp>
        <p:nvSpPr>
          <p:cNvPr id="189" name="Shape 189"/>
          <p:cNvSpPr/>
          <p:nvPr/>
        </p:nvSpPr>
        <p:spPr>
          <a:xfrm>
            <a:off x="628922" y="2082675"/>
            <a:ext cx="2443213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cap="all">
                <a:solidFill>
                  <a:srgbClr val="94219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database</a:t>
            </a:r>
          </a:p>
        </p:txBody>
      </p:sp>
      <p:sp>
        <p:nvSpPr>
          <p:cNvPr id="190" name="Shape 190"/>
          <p:cNvSpPr/>
          <p:nvPr/>
        </p:nvSpPr>
        <p:spPr>
          <a:xfrm>
            <a:off x="983505" y="7593086"/>
            <a:ext cx="173404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cap="all">
                <a:solidFill>
                  <a:srgbClr val="FF9300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CLIENT</a:t>
            </a:r>
          </a:p>
        </p:txBody>
      </p:sp>
      <p:sp>
        <p:nvSpPr>
          <p:cNvPr id="191" name="Shape 191"/>
          <p:cNvSpPr/>
          <p:nvPr/>
        </p:nvSpPr>
        <p:spPr>
          <a:xfrm>
            <a:off x="6361062" y="6680150"/>
            <a:ext cx="5590432" cy="2511674"/>
          </a:xfrm>
          <a:prstGeom prst="rect">
            <a:avLst/>
          </a:prstGeom>
          <a:ln w="25400">
            <a:solidFill>
              <a:srgbClr val="FFFB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>
                <a:solidFill>
                  <a:srgbClr val="FFFF3B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6757441" y="9167886"/>
            <a:ext cx="479767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" cap="all">
                <a:solidFill>
                  <a:schemeClr val="accent4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r>
              <a:t>EXTERNAL SERVICES </a:t>
            </a:r>
          </a:p>
        </p:txBody>
      </p:sp>
      <p:pic>
        <p:nvPicPr>
          <p:cNvPr id="11" name="ClassDia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7078" y="254076"/>
            <a:ext cx="10072430" cy="95672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33948" dir="2700000" rotWithShape="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646</Words>
  <Application>Microsoft Macintosh PowerPoint</Application>
  <PresentationFormat>Personalizzato</PresentationFormat>
  <Paragraphs>197</Paragraphs>
  <Slides>34</Slides>
  <Notes>0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4" baseType="lpstr">
      <vt:lpstr>Bodoni SvtyTwo ITC TT-Book</vt:lpstr>
      <vt:lpstr>Corbel</vt:lpstr>
      <vt:lpstr>Gill Sans Light</vt:lpstr>
      <vt:lpstr>Helvetica</vt:lpstr>
      <vt:lpstr>Helvetica Neue</vt:lpstr>
      <vt:lpstr>Palatino</vt:lpstr>
      <vt:lpstr>Times</vt:lpstr>
      <vt:lpstr>Wingdings</vt:lpstr>
      <vt:lpstr>Zapf Dingbats</vt:lpstr>
      <vt:lpstr>New_Template4</vt:lpstr>
      <vt:lpstr>Power Enjoy</vt:lpstr>
      <vt:lpstr>Text Assumption</vt:lpstr>
      <vt:lpstr>Goals</vt:lpstr>
      <vt:lpstr>Domain Assumption</vt:lpstr>
      <vt:lpstr>Domain Assumption - Car </vt:lpstr>
      <vt:lpstr>Requirements Derivation</vt:lpstr>
      <vt:lpstr>Presentazione di PowerPoint</vt:lpstr>
      <vt:lpstr>Presentazione di PowerPoint</vt:lpstr>
      <vt:lpstr>Presentazione di PowerPoint</vt:lpstr>
      <vt:lpstr>Presentazione di PowerPoint</vt:lpstr>
      <vt:lpstr>Application Layer</vt:lpstr>
      <vt:lpstr>Application Layer - Implementation</vt:lpstr>
      <vt:lpstr>Client Layer</vt:lpstr>
      <vt:lpstr>Client Layer</vt:lpstr>
      <vt:lpstr>Client Layer - Mobile App</vt:lpstr>
      <vt:lpstr>Client Layer - Web Server</vt:lpstr>
      <vt:lpstr>Presentazione di PowerPoint</vt:lpstr>
      <vt:lpstr>Client Layer - Implementation</vt:lpstr>
      <vt:lpstr>Some Problems…</vt:lpstr>
      <vt:lpstr>Moving to a SOA approach</vt:lpstr>
      <vt:lpstr>Benefits</vt:lpstr>
      <vt:lpstr>Presentazione di PowerPoint</vt:lpstr>
      <vt:lpstr>Integration and Testing</vt:lpstr>
      <vt:lpstr>Integration Strategy</vt:lpstr>
      <vt:lpstr>Integration Strategy</vt:lpstr>
      <vt:lpstr>Integration of Services</vt:lpstr>
      <vt:lpstr>Integration of Services</vt:lpstr>
      <vt:lpstr>Integration of Services</vt:lpstr>
      <vt:lpstr>Tools Used</vt:lpstr>
      <vt:lpstr>Project Plan</vt:lpstr>
      <vt:lpstr>Scheduling</vt:lpstr>
      <vt:lpstr>Poject Risks</vt:lpstr>
      <vt:lpstr>Technical Risks</vt:lpstr>
      <vt:lpstr>Questions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Enjoy</dc:title>
  <cp:lastModifiedBy>Niccolò Raspa</cp:lastModifiedBy>
  <cp:revision>9</cp:revision>
  <dcterms:modified xsi:type="dcterms:W3CDTF">2017-02-28T21:40:51Z</dcterms:modified>
</cp:coreProperties>
</file>